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
      <p:font typeface="Raleway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Light-regular.fntdata"/><Relationship Id="rId20" Type="http://schemas.openxmlformats.org/officeDocument/2006/relationships/slide" Target="slides/slide15.xml"/><Relationship Id="rId42" Type="http://schemas.openxmlformats.org/officeDocument/2006/relationships/font" Target="fonts/RalewayLight-italic.fntdata"/><Relationship Id="rId41" Type="http://schemas.openxmlformats.org/officeDocument/2006/relationships/font" Target="fonts/RalewayLight-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alewayLight-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bold.fntdata"/><Relationship Id="rId10" Type="http://schemas.openxmlformats.org/officeDocument/2006/relationships/slide" Target="slides/slide5.xml"/><Relationship Id="rId32" Type="http://schemas.openxmlformats.org/officeDocument/2006/relationships/font" Target="fonts/Raleway-regular.fntdata"/><Relationship Id="rId13" Type="http://schemas.openxmlformats.org/officeDocument/2006/relationships/slide" Target="slides/slide8.xml"/><Relationship Id="rId35" Type="http://schemas.openxmlformats.org/officeDocument/2006/relationships/font" Target="fonts/Raleway-boldItalic.fntdata"/><Relationship Id="rId12" Type="http://schemas.openxmlformats.org/officeDocument/2006/relationships/slide" Target="slides/slide7.xml"/><Relationship Id="rId34" Type="http://schemas.openxmlformats.org/officeDocument/2006/relationships/font" Target="fonts/Raleway-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dc792804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dc792804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dc792804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dc792804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dc792804f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dc792804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dc792804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dc792804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dc792804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dc792804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dc792804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dc792804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dc792804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dc792804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dc792804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dc792804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dc792804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dc792804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dc792804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dc792804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dc792804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dc792804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dc792804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dc792804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dc792804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dc792804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dc792804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dc792804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dc792804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dc792804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dc792804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dc792804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dc79283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dc79283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dc79280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dc79280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dc792804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dc792804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dc792804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dc792804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dc792804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dc792804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dc792804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dc7928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dc792804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dc792804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jp-tok.dataplatform.cloud.ibm.com/analytics/notebooks/v2/cc31f32a-f0ad-43e4-a474-79f89ad0d697?projectid=0e052036-fd3e-4893-a04b-46349d1af3d9&amp;context=analytics" TargetMode="External"/><Relationship Id="rId4" Type="http://schemas.openxmlformats.org/officeDocument/2006/relationships/hyperlink" Target="https://github.com/Glitch852/Coursera_Capstone/blob/master/IBM%20Data%20Science%20Capstone%20-%20Final.ipynb"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www.fda.gov/food/consumers/food-waste-and-loss" TargetMode="External"/><Relationship Id="rId4" Type="http://schemas.openxmlformats.org/officeDocument/2006/relationships/hyperlink" Target="https://www.ers.usda.gov/webdocs/publications/43833/43680_eib121.pdf" TargetMode="External"/><Relationship Id="rId5" Type="http://schemas.openxmlformats.org/officeDocument/2006/relationships/hyperlink" Target="https://www.hsph.harvard.edu/nutritionsource/sustainability/food-waste/" TargetMode="External"/><Relationship Id="rId6" Type="http://schemas.openxmlformats.org/officeDocument/2006/relationships/hyperlink" Target="https://www.huffpost.com/entry/these-states-waste-the-most-groceries_n_57b1f085e4b007c36e4f7168" TargetMode="External"/><Relationship Id="rId7"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latin typeface="Lato"/>
                <a:ea typeface="Lato"/>
                <a:cs typeface="Lato"/>
                <a:sym typeface="Lato"/>
              </a:rPr>
              <a:t>IBM Data Science Capstone - </a:t>
            </a:r>
            <a:endParaRPr b="0" sz="2400">
              <a:latin typeface="Lato"/>
              <a:ea typeface="Lato"/>
              <a:cs typeface="Lato"/>
              <a:sym typeface="Lato"/>
            </a:endParaRPr>
          </a:p>
          <a:p>
            <a:pPr indent="0" lvl="0" marL="0" rtl="0" algn="l">
              <a:spcBef>
                <a:spcPts val="0"/>
              </a:spcBef>
              <a:spcAft>
                <a:spcPts val="0"/>
              </a:spcAft>
              <a:buNone/>
            </a:pPr>
            <a:r>
              <a:rPr b="0" lang="en" sz="2400">
                <a:latin typeface="Lato"/>
                <a:ea typeface="Lato"/>
                <a:cs typeface="Lato"/>
                <a:sym typeface="Lato"/>
              </a:rPr>
              <a:t>Battle of Neighborhoods</a:t>
            </a:r>
            <a:endParaRPr b="0">
              <a:latin typeface="Lato"/>
              <a:ea typeface="Lato"/>
              <a:cs typeface="Lato"/>
              <a:sym typeface="Lato"/>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2400">
                <a:latin typeface="Raleway"/>
                <a:ea typeface="Raleway"/>
                <a:cs typeface="Raleway"/>
                <a:sym typeface="Raleway"/>
              </a:rPr>
              <a:t>Finding Viable Food Waste Management Center Locations</a:t>
            </a:r>
            <a:endParaRPr b="1" sz="2400">
              <a:latin typeface="Raleway"/>
              <a:ea typeface="Raleway"/>
              <a:cs typeface="Raleway"/>
              <a:sym typeface="Raleway"/>
            </a:endParaRPr>
          </a:p>
          <a:p>
            <a:pPr indent="0" lvl="0" marL="0" rtl="0" algn="l">
              <a:spcBef>
                <a:spcPts val="0"/>
              </a:spcBef>
              <a:spcAft>
                <a:spcPts val="0"/>
              </a:spcAft>
              <a:buNone/>
            </a:pPr>
            <a:r>
              <a:t/>
            </a:r>
            <a:endParaRPr sz="2400"/>
          </a:p>
          <a:p>
            <a:pPr indent="0" lvl="0" marL="0" rtl="0" algn="l">
              <a:spcBef>
                <a:spcPts val="0"/>
              </a:spcBef>
              <a:spcAft>
                <a:spcPts val="0"/>
              </a:spcAft>
              <a:buNone/>
            </a:pPr>
            <a:r>
              <a:rPr lang="en"/>
              <a:t>By: Eugene Bible</a:t>
            </a:r>
            <a:endParaRPr/>
          </a:p>
          <a:p>
            <a:pPr indent="0" lvl="0" marL="0" rtl="0" algn="l">
              <a:spcBef>
                <a:spcPts val="0"/>
              </a:spcBef>
              <a:spcAft>
                <a:spcPts val="0"/>
              </a:spcAft>
              <a:buNone/>
            </a:pPr>
            <a:r>
              <a:rPr lang="en"/>
              <a:t>February,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4793763"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800">
                <a:solidFill>
                  <a:srgbClr val="FFFFFF"/>
                </a:solidFill>
              </a:rPr>
              <a:t>Rather than trying to educate every individual and immediately enact change across business, if we were able to </a:t>
            </a:r>
            <a:r>
              <a:rPr lang="en" sz="1800">
                <a:solidFill>
                  <a:srgbClr val="FFFFFF"/>
                </a:solidFill>
              </a:rPr>
              <a:t>centralize the food waste</a:t>
            </a:r>
            <a:r>
              <a:rPr b="0" lang="en" sz="1800">
                <a:solidFill>
                  <a:srgbClr val="FFFFFF"/>
                </a:solidFill>
              </a:rPr>
              <a:t>, a few experts and specialists could manage the various types of food waste much more effectively and efficiently. </a:t>
            </a:r>
            <a:endParaRPr b="0" sz="1800">
              <a:solidFill>
                <a:srgbClr val="FFFFFF"/>
              </a:solidFill>
            </a:endParaRPr>
          </a:p>
          <a:p>
            <a:pPr indent="0" lvl="0" marL="0" rtl="0" algn="l">
              <a:spcBef>
                <a:spcPts val="0"/>
              </a:spcBef>
              <a:spcAft>
                <a:spcPts val="0"/>
              </a:spcAft>
              <a:buNone/>
            </a:pPr>
            <a:r>
              <a:t/>
            </a:r>
            <a:endParaRPr b="0" sz="1800">
              <a:solidFill>
                <a:srgbClr val="FFFFFF"/>
              </a:solidFill>
            </a:endParaRPr>
          </a:p>
          <a:p>
            <a:pPr indent="0" lvl="0" marL="0" rtl="0" algn="l">
              <a:spcBef>
                <a:spcPts val="0"/>
              </a:spcBef>
              <a:spcAft>
                <a:spcPts val="0"/>
              </a:spcAft>
              <a:buNone/>
            </a:pPr>
            <a:r>
              <a:rPr lang="en" sz="1800">
                <a:solidFill>
                  <a:srgbClr val="FFFFFF"/>
                </a:solidFill>
              </a:rPr>
              <a:t>Food Waste Management Centers</a:t>
            </a:r>
            <a:r>
              <a:rPr b="0" lang="en" sz="1800">
                <a:solidFill>
                  <a:srgbClr val="FFFFFF"/>
                </a:solidFill>
              </a:rPr>
              <a:t> could be placed throughout our most populated cities in the areas where the most food waste is </a:t>
            </a:r>
            <a:r>
              <a:rPr lang="en" sz="1800">
                <a:solidFill>
                  <a:srgbClr val="FFFFFF"/>
                </a:solidFill>
              </a:rPr>
              <a:t>created</a:t>
            </a:r>
            <a:r>
              <a:rPr b="0" lang="en" sz="1800">
                <a:solidFill>
                  <a:srgbClr val="FFFFFF"/>
                </a:solidFill>
              </a:rPr>
              <a:t>.</a:t>
            </a:r>
            <a:endParaRPr b="0" sz="1800">
              <a:solidFill>
                <a:srgbClr val="FFFFFF"/>
              </a:solidFill>
            </a:endParaRPr>
          </a:p>
        </p:txBody>
      </p:sp>
      <p:pic>
        <p:nvPicPr>
          <p:cNvPr id="144" name="Google Shape;144;p22"/>
          <p:cNvPicPr preferRelativeResize="0"/>
          <p:nvPr/>
        </p:nvPicPr>
        <p:blipFill>
          <a:blip r:embed="rId3">
            <a:alphaModFix/>
          </a:blip>
          <a:stretch>
            <a:fillRect/>
          </a:stretch>
        </p:blipFill>
        <p:spPr>
          <a:xfrm>
            <a:off x="6825" y="172850"/>
            <a:ext cx="4488963" cy="48224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3">
            <a:alphaModFix/>
          </a:blip>
          <a:stretch>
            <a:fillRect/>
          </a:stretch>
        </p:blipFill>
        <p:spPr>
          <a:xfrm>
            <a:off x="794525" y="162725"/>
            <a:ext cx="7513125" cy="4818049"/>
          </a:xfrm>
          <a:prstGeom prst="rect">
            <a:avLst/>
          </a:prstGeom>
          <a:noFill/>
          <a:ln>
            <a:noFill/>
          </a:ln>
        </p:spPr>
      </p:pic>
      <p:pic>
        <p:nvPicPr>
          <p:cNvPr descr="Piece of duct tape sticking a note to the slide" id="150" name="Google Shape;150;p2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51" name="Google Shape;151;p23"/>
          <p:cNvSpPr txBox="1"/>
          <p:nvPr>
            <p:ph idx="4294967295" type="body"/>
          </p:nvPr>
        </p:nvSpPr>
        <p:spPr>
          <a:xfrm>
            <a:off x="2239750" y="1377475"/>
            <a:ext cx="43902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“Food losses” are inefficiencies that occur before the food reaches the consumer (issues in the production, storage, processing, distribution, etc.) whereas </a:t>
            </a:r>
            <a:r>
              <a:rPr b="1" lang="en" sz="1200">
                <a:latin typeface="Raleway"/>
                <a:ea typeface="Raleway"/>
                <a:cs typeface="Raleway"/>
                <a:sym typeface="Raleway"/>
              </a:rPr>
              <a:t>“food waste” refers to food that is fit for consumption but consciously discarded</a:t>
            </a:r>
            <a:r>
              <a:rPr lang="en" sz="1200">
                <a:latin typeface="Raleway"/>
                <a:ea typeface="Raleway"/>
                <a:cs typeface="Raleway"/>
                <a:sym typeface="Raleway"/>
              </a:rPr>
              <a:t> at the retail or consumption phases. (3) This report will focus primarily on food waste.</a:t>
            </a:r>
            <a:endParaRPr sz="1200">
              <a:solidFill>
                <a:schemeClr val="dk2"/>
              </a:solidFill>
              <a:latin typeface="Raleway"/>
              <a:ea typeface="Raleway"/>
              <a:cs typeface="Raleway"/>
              <a:sym typeface="Raleway"/>
            </a:endParaRPr>
          </a:p>
          <a:p>
            <a:pPr indent="0" lvl="0" marL="0" rtl="0" algn="l">
              <a:spcBef>
                <a:spcPts val="1600"/>
              </a:spcBef>
              <a:spcAft>
                <a:spcPts val="0"/>
              </a:spcAft>
              <a:buNone/>
            </a:pPr>
            <a:r>
              <a:rPr b="1" lang="en" sz="1400">
                <a:solidFill>
                  <a:schemeClr val="dk1"/>
                </a:solidFill>
                <a:latin typeface="Raleway"/>
                <a:ea typeface="Raleway"/>
                <a:cs typeface="Raleway"/>
                <a:sym typeface="Raleway"/>
              </a:rPr>
              <a:t>Sources of Food Waste:</a:t>
            </a:r>
            <a:br>
              <a:rPr lang="en" sz="1400">
                <a:latin typeface="Raleway"/>
                <a:ea typeface="Raleway"/>
                <a:cs typeface="Raleway"/>
                <a:sym typeface="Raleway"/>
              </a:rPr>
            </a:br>
            <a:r>
              <a:rPr lang="en" sz="1200">
                <a:solidFill>
                  <a:schemeClr val="dk2"/>
                </a:solidFill>
                <a:latin typeface="Raleway"/>
                <a:ea typeface="Raleway"/>
                <a:cs typeface="Raleway"/>
                <a:sym typeface="Raleway"/>
              </a:rPr>
              <a:t>Highlight what’s new, unusual, 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surprising.</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Emotional</a:t>
            </a:r>
            <a:br>
              <a:rPr lang="en" sz="1400">
                <a:latin typeface="Raleway"/>
                <a:ea typeface="Raleway"/>
                <a:cs typeface="Raleway"/>
                <a:sym typeface="Raleway"/>
              </a:rPr>
            </a:br>
            <a:r>
              <a:rPr lang="en" sz="1200">
                <a:solidFill>
                  <a:schemeClr val="dk2"/>
                </a:solidFill>
                <a:latin typeface="Raleway"/>
                <a:ea typeface="Raleway"/>
                <a:cs typeface="Raleway"/>
                <a:sym typeface="Raleway"/>
              </a:rPr>
              <a:t>Give people a reason to care.</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Simple</a:t>
            </a:r>
            <a:br>
              <a:rPr lang="en" sz="1400">
                <a:latin typeface="Raleway"/>
                <a:ea typeface="Raleway"/>
                <a:cs typeface="Raleway"/>
                <a:sym typeface="Raleway"/>
              </a:rPr>
            </a:br>
            <a:r>
              <a:rPr lang="en" sz="1200">
                <a:solidFill>
                  <a:schemeClr val="dk2"/>
                </a:solidFill>
                <a:latin typeface="Raleway"/>
                <a:ea typeface="Raleway"/>
                <a:cs typeface="Raleway"/>
                <a:sym typeface="Raleway"/>
              </a:rPr>
              <a:t>Provide a simple unifying message for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what</a:t>
            </a:r>
            <a:r>
              <a:rPr lang="en" sz="1200">
                <a:latin typeface="Raleway"/>
                <a:ea typeface="Raleway"/>
                <a:cs typeface="Raleway"/>
                <a:sym typeface="Raleway"/>
              </a:rPr>
              <a:t> </a:t>
            </a:r>
            <a:r>
              <a:rPr lang="en" sz="1200">
                <a:solidFill>
                  <a:schemeClr val="dk2"/>
                </a:solidFill>
                <a:latin typeface="Raleway"/>
                <a:ea typeface="Raleway"/>
                <a:cs typeface="Raleway"/>
                <a:sym typeface="Raleway"/>
              </a:rPr>
              <a:t>is to come</a:t>
            </a:r>
            <a:endParaRPr sz="1200">
              <a:solidFill>
                <a:schemeClr val="dk2"/>
              </a:solidFill>
              <a:latin typeface="Raleway"/>
              <a:ea typeface="Raleway"/>
              <a:cs typeface="Raleway"/>
              <a:sym typeface="Raleway"/>
            </a:endParaRPr>
          </a:p>
        </p:txBody>
      </p:sp>
      <p:sp>
        <p:nvSpPr>
          <p:cNvPr id="152" name="Google Shape;152;p23"/>
          <p:cNvSpPr txBox="1"/>
          <p:nvPr/>
        </p:nvSpPr>
        <p:spPr>
          <a:xfrm>
            <a:off x="2104800" y="687400"/>
            <a:ext cx="49065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Let’s Talk Food Waste</a:t>
            </a:r>
            <a:endParaRPr b="1" sz="3000">
              <a:solidFill>
                <a:schemeClr val="lt2"/>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6" name="Shape 156"/>
        <p:cNvGrpSpPr/>
        <p:nvPr/>
      </p:nvGrpSpPr>
      <p:grpSpPr>
        <a:xfrm>
          <a:off x="0" y="0"/>
          <a:ext cx="0" cy="0"/>
          <a:chOff x="0" y="0"/>
          <a:chExt cx="0" cy="0"/>
        </a:xfrm>
      </p:grpSpPr>
      <p:sp>
        <p:nvSpPr>
          <p:cNvPr id="157" name="Google Shape;157;p24"/>
          <p:cNvSpPr txBox="1"/>
          <p:nvPr>
            <p:ph idx="1" type="body"/>
          </p:nvPr>
        </p:nvSpPr>
        <p:spPr>
          <a:xfrm>
            <a:off x="292725" y="0"/>
            <a:ext cx="8767800" cy="22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FWMC Within the Community</a:t>
            </a:r>
            <a:r>
              <a:rPr lang="en" sz="3000">
                <a:solidFill>
                  <a:schemeClr val="dk1"/>
                </a:solidFill>
              </a:rPr>
              <a:t> </a:t>
            </a:r>
            <a:endParaRPr sz="3000">
              <a:solidFill>
                <a:schemeClr val="dk1"/>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These centers can become integral parts of the community: </a:t>
            </a:r>
            <a:r>
              <a:rPr b="1" lang="en" sz="1800">
                <a:solidFill>
                  <a:srgbClr val="000000"/>
                </a:solidFill>
              </a:rPr>
              <a:t>supporting the lower income people and homeless</a:t>
            </a:r>
            <a:r>
              <a:rPr lang="en" sz="1800">
                <a:solidFill>
                  <a:srgbClr val="000000"/>
                </a:solidFill>
              </a:rPr>
              <a:t> with discount food, </a:t>
            </a:r>
            <a:r>
              <a:rPr b="1" lang="en" sz="1800">
                <a:solidFill>
                  <a:srgbClr val="000000"/>
                </a:solidFill>
              </a:rPr>
              <a:t>reducing food waste</a:t>
            </a:r>
            <a:r>
              <a:rPr lang="en" sz="1800">
                <a:solidFill>
                  <a:srgbClr val="000000"/>
                </a:solidFill>
              </a:rPr>
              <a:t> volume which will maintain a </a:t>
            </a:r>
            <a:r>
              <a:rPr b="1" lang="en" sz="1800">
                <a:solidFill>
                  <a:srgbClr val="000000"/>
                </a:solidFill>
              </a:rPr>
              <a:t>cleaner neighborhood</a:t>
            </a:r>
            <a:r>
              <a:rPr lang="en" sz="1800">
                <a:solidFill>
                  <a:srgbClr val="000000"/>
                </a:solidFill>
              </a:rPr>
              <a:t>, educating the community in reducing food waste, and </a:t>
            </a:r>
            <a:r>
              <a:rPr b="1" lang="en" sz="1800">
                <a:solidFill>
                  <a:srgbClr val="000000"/>
                </a:solidFill>
              </a:rPr>
              <a:t>reducing the waste disposal costs</a:t>
            </a:r>
            <a:r>
              <a:rPr lang="en" sz="1800">
                <a:solidFill>
                  <a:srgbClr val="000000"/>
                </a:solidFill>
              </a:rPr>
              <a:t> to businesses.</a:t>
            </a:r>
            <a:endParaRPr sz="1800">
              <a:solidFill>
                <a:srgbClr val="000000"/>
              </a:solidFill>
            </a:endParaRPr>
          </a:p>
        </p:txBody>
      </p:sp>
      <p:pic>
        <p:nvPicPr>
          <p:cNvPr id="158" name="Google Shape;158;p24"/>
          <p:cNvPicPr preferRelativeResize="0"/>
          <p:nvPr/>
        </p:nvPicPr>
        <p:blipFill>
          <a:blip r:embed="rId3">
            <a:alphaModFix/>
          </a:blip>
          <a:stretch>
            <a:fillRect/>
          </a:stretch>
        </p:blipFill>
        <p:spPr>
          <a:xfrm>
            <a:off x="152400" y="2354700"/>
            <a:ext cx="4514850" cy="2524125"/>
          </a:xfrm>
          <a:prstGeom prst="rect">
            <a:avLst/>
          </a:prstGeom>
          <a:noFill/>
          <a:ln>
            <a:noFill/>
          </a:ln>
        </p:spPr>
      </p:pic>
      <p:pic>
        <p:nvPicPr>
          <p:cNvPr id="159" name="Google Shape;159;p24"/>
          <p:cNvPicPr preferRelativeResize="0"/>
          <p:nvPr/>
        </p:nvPicPr>
        <p:blipFill>
          <a:blip r:embed="rId4">
            <a:alphaModFix/>
          </a:blip>
          <a:stretch>
            <a:fillRect/>
          </a:stretch>
        </p:blipFill>
        <p:spPr>
          <a:xfrm>
            <a:off x="4818875" y="2336125"/>
            <a:ext cx="4171950" cy="25612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to be Performed:</a:t>
            </a:r>
            <a:r>
              <a:rPr lang="en"/>
              <a:t> </a:t>
            </a:r>
            <a:r>
              <a:rPr lang="en">
                <a:solidFill>
                  <a:schemeClr val="accent5"/>
                </a:solidFill>
              </a:rPr>
              <a:t>Selecting Food Waste Management Center (FWMC) Locations</a:t>
            </a:r>
            <a:endParaRPr>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26"/>
          <p:cNvPicPr preferRelativeResize="0"/>
          <p:nvPr/>
        </p:nvPicPr>
        <p:blipFill>
          <a:blip r:embed="rId3">
            <a:alphaModFix/>
          </a:blip>
          <a:stretch>
            <a:fillRect/>
          </a:stretch>
        </p:blipFill>
        <p:spPr>
          <a:xfrm>
            <a:off x="6776111" y="1959724"/>
            <a:ext cx="2179289" cy="3094501"/>
          </a:xfrm>
          <a:prstGeom prst="rect">
            <a:avLst/>
          </a:prstGeom>
          <a:noFill/>
          <a:ln>
            <a:noFill/>
          </a:ln>
        </p:spPr>
      </p:pic>
      <p:sp>
        <p:nvSpPr>
          <p:cNvPr id="170" name="Google Shape;170;p26"/>
          <p:cNvSpPr txBox="1"/>
          <p:nvPr>
            <p:ph idx="4294967295" type="title"/>
          </p:nvPr>
        </p:nvSpPr>
        <p:spPr>
          <a:xfrm>
            <a:off x="535775" y="2252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FWMC Functions</a:t>
            </a:r>
            <a:endParaRPr sz="2400"/>
          </a:p>
        </p:txBody>
      </p:sp>
      <p:sp>
        <p:nvSpPr>
          <p:cNvPr id="171" name="Google Shape;171;p26"/>
          <p:cNvSpPr txBox="1"/>
          <p:nvPr>
            <p:ph idx="4294967295" type="title"/>
          </p:nvPr>
        </p:nvSpPr>
        <p:spPr>
          <a:xfrm>
            <a:off x="535775" y="1623025"/>
            <a:ext cx="6364200" cy="30945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Receive shipments</a:t>
            </a:r>
            <a:r>
              <a:rPr b="0" lang="en" sz="1700">
                <a:latin typeface="Lato"/>
                <a:ea typeface="Lato"/>
                <a:cs typeface="Lato"/>
                <a:sym typeface="Lato"/>
              </a:rPr>
              <a:t> of food waste from all nearby restaurants, supermarkets, residents, and food-service businesses.</a:t>
            </a:r>
            <a:endParaRPr b="0"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Sell viable fresh food</a:t>
            </a:r>
            <a:r>
              <a:rPr b="0" lang="en" sz="1700">
                <a:latin typeface="Lato"/>
                <a:ea typeface="Lato"/>
                <a:cs typeface="Lato"/>
                <a:sym typeface="Lato"/>
              </a:rPr>
              <a:t> such as fruits and vegetables at a discount.</a:t>
            </a:r>
            <a:endParaRPr b="0"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Sell lunch boxes</a:t>
            </a:r>
            <a:r>
              <a:rPr b="0" lang="en" sz="1700">
                <a:latin typeface="Lato"/>
                <a:ea typeface="Lato"/>
                <a:cs typeface="Lato"/>
                <a:sym typeface="Lato"/>
              </a:rPr>
              <a:t> made from recovered food at low-cost.</a:t>
            </a:r>
            <a:endParaRPr b="0"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Package the rotting/unusable food</a:t>
            </a:r>
            <a:r>
              <a:rPr b="0" lang="en" sz="1700">
                <a:latin typeface="Lato"/>
                <a:ea typeface="Lato"/>
                <a:cs typeface="Lato"/>
                <a:sym typeface="Lato"/>
              </a:rPr>
              <a:t> scraps for shipping to a composting center or biofuel production facility.</a:t>
            </a:r>
            <a:endParaRPr b="0"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lang="en" sz="1700">
                <a:latin typeface="Lato"/>
                <a:ea typeface="Lato"/>
                <a:cs typeface="Lato"/>
                <a:sym typeface="Lato"/>
              </a:rPr>
              <a:t>Work with and educate the community</a:t>
            </a:r>
            <a:r>
              <a:rPr b="0" lang="en" sz="1700">
                <a:latin typeface="Lato"/>
                <a:ea typeface="Lato"/>
                <a:cs typeface="Lato"/>
                <a:sym typeface="Lato"/>
              </a:rPr>
              <a:t> on food waste reduction</a:t>
            </a:r>
            <a:endParaRPr b="0" sz="1700">
              <a:latin typeface="Lato"/>
              <a:ea typeface="Lato"/>
              <a:cs typeface="Lato"/>
              <a:sym typeface="Lato"/>
            </a:endParaRPr>
          </a:p>
        </p:txBody>
      </p:sp>
      <p:sp>
        <p:nvSpPr>
          <p:cNvPr id="172" name="Google Shape;172;p26"/>
          <p:cNvSpPr txBox="1"/>
          <p:nvPr>
            <p:ph idx="4294967295" type="title"/>
          </p:nvPr>
        </p:nvSpPr>
        <p:spPr>
          <a:xfrm>
            <a:off x="535775" y="993225"/>
            <a:ext cx="746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Let’s assume our FWMC will...</a:t>
            </a:r>
            <a:endParaRPr/>
          </a:p>
        </p:txBody>
      </p:sp>
      <p:pic>
        <p:nvPicPr>
          <p:cNvPr id="173" name="Google Shape;173;p26"/>
          <p:cNvPicPr preferRelativeResize="0"/>
          <p:nvPr/>
        </p:nvPicPr>
        <p:blipFill>
          <a:blip r:embed="rId4">
            <a:alphaModFix/>
          </a:blip>
          <a:stretch>
            <a:fillRect/>
          </a:stretch>
        </p:blipFill>
        <p:spPr>
          <a:xfrm>
            <a:off x="6286677" y="-1"/>
            <a:ext cx="2612950" cy="19597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7"/>
          <p:cNvSpPr txBox="1"/>
          <p:nvPr>
            <p:ph idx="4294967295" type="title"/>
          </p:nvPr>
        </p:nvSpPr>
        <p:spPr>
          <a:xfrm>
            <a:off x="535775" y="2252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FWMC Functions</a:t>
            </a:r>
            <a:endParaRPr sz="2400"/>
          </a:p>
        </p:txBody>
      </p:sp>
      <p:sp>
        <p:nvSpPr>
          <p:cNvPr id="179" name="Google Shape;179;p27"/>
          <p:cNvSpPr txBox="1"/>
          <p:nvPr>
            <p:ph idx="4294967295" type="title"/>
          </p:nvPr>
        </p:nvSpPr>
        <p:spPr>
          <a:xfrm>
            <a:off x="535775" y="1315300"/>
            <a:ext cx="6364200" cy="331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700">
                <a:latin typeface="Lato"/>
                <a:ea typeface="Lato"/>
                <a:cs typeface="Lato"/>
                <a:sym typeface="Lato"/>
              </a:rPr>
              <a:t>A FWMC needs to be placed in a location optimized to:</a:t>
            </a:r>
            <a:endParaRPr b="0" sz="1700">
              <a:latin typeface="Lato"/>
              <a:ea typeface="Lato"/>
              <a:cs typeface="Lato"/>
              <a:sym typeface="Lato"/>
            </a:endParaRPr>
          </a:p>
          <a:p>
            <a:pPr indent="-336550" lvl="0" marL="457200" rtl="0" algn="l">
              <a:lnSpc>
                <a:spcPct val="115000"/>
              </a:lnSpc>
              <a:spcBef>
                <a:spcPts val="1600"/>
              </a:spcBef>
              <a:spcAft>
                <a:spcPts val="0"/>
              </a:spcAft>
              <a:buSzPts val="1700"/>
              <a:buFont typeface="Lato"/>
              <a:buChar char="●"/>
            </a:pPr>
            <a:r>
              <a:rPr b="0" lang="en" sz="1700">
                <a:latin typeface="Lato"/>
                <a:ea typeface="Lato"/>
                <a:cs typeface="Lato"/>
                <a:sym typeface="Lato"/>
              </a:rPr>
              <a:t>Receive shipments from each restaurant and business in the area. </a:t>
            </a:r>
            <a:endParaRPr b="0"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b="0" lang="en" sz="1700">
                <a:latin typeface="Lato"/>
                <a:ea typeface="Lato"/>
                <a:cs typeface="Lato"/>
                <a:sym typeface="Lato"/>
              </a:rPr>
              <a:t>Sell discounted food (both prepared and fresh) to the community.</a:t>
            </a:r>
            <a:endParaRPr b="0"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b="0" lang="en" sz="1700">
                <a:latin typeface="Lato"/>
                <a:ea typeface="Lato"/>
                <a:cs typeface="Lato"/>
                <a:sym typeface="Lato"/>
              </a:rPr>
              <a:t>Be convenient to easily drop off food waste.</a:t>
            </a:r>
            <a:endParaRPr b="0" sz="1700">
              <a:latin typeface="Lato"/>
              <a:ea typeface="Lato"/>
              <a:cs typeface="Lato"/>
              <a:sym typeface="Lato"/>
            </a:endParaRPr>
          </a:p>
          <a:p>
            <a:pPr indent="-336550" lvl="0" marL="457200" rtl="0" algn="l">
              <a:lnSpc>
                <a:spcPct val="115000"/>
              </a:lnSpc>
              <a:spcBef>
                <a:spcPts val="0"/>
              </a:spcBef>
              <a:spcAft>
                <a:spcPts val="0"/>
              </a:spcAft>
              <a:buSzPts val="1700"/>
              <a:buFont typeface="Lato"/>
              <a:buChar char="●"/>
            </a:pPr>
            <a:r>
              <a:rPr b="0" lang="en" sz="1700">
                <a:latin typeface="Lato"/>
                <a:ea typeface="Lato"/>
                <a:cs typeface="Lato"/>
                <a:sym typeface="Lato"/>
              </a:rPr>
              <a:t>Work well with the community.</a:t>
            </a:r>
            <a:br>
              <a:rPr b="0" lang="en" sz="1700">
                <a:latin typeface="Lato"/>
                <a:ea typeface="Lato"/>
                <a:cs typeface="Lato"/>
                <a:sym typeface="Lato"/>
              </a:rPr>
            </a:br>
            <a:endParaRPr b="0" sz="1700">
              <a:latin typeface="Lato"/>
              <a:ea typeface="Lato"/>
              <a:cs typeface="Lato"/>
              <a:sym typeface="Lato"/>
            </a:endParaRPr>
          </a:p>
          <a:p>
            <a:pPr indent="0" lvl="0" marL="0" rtl="0" algn="l">
              <a:lnSpc>
                <a:spcPct val="115000"/>
              </a:lnSpc>
              <a:spcBef>
                <a:spcPts val="1600"/>
              </a:spcBef>
              <a:spcAft>
                <a:spcPts val="1600"/>
              </a:spcAft>
              <a:buNone/>
            </a:pPr>
            <a:r>
              <a:rPr lang="en" sz="1800">
                <a:latin typeface="Lato"/>
                <a:ea typeface="Lato"/>
                <a:cs typeface="Lato"/>
                <a:sym typeface="Lato"/>
              </a:rPr>
              <a:t>It needs to be placed in a central location where people and restaurants are!</a:t>
            </a:r>
            <a:endParaRPr sz="1800">
              <a:latin typeface="Lato"/>
              <a:ea typeface="Lato"/>
              <a:cs typeface="Lato"/>
              <a:sym typeface="Lato"/>
            </a:endParaRPr>
          </a:p>
        </p:txBody>
      </p:sp>
      <p:sp>
        <p:nvSpPr>
          <p:cNvPr id="180" name="Google Shape;180;p27"/>
          <p:cNvSpPr txBox="1"/>
          <p:nvPr>
            <p:ph idx="4294967295" type="title"/>
          </p:nvPr>
        </p:nvSpPr>
        <p:spPr>
          <a:xfrm>
            <a:off x="535775" y="775900"/>
            <a:ext cx="746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What kind of location is optimal?</a:t>
            </a:r>
            <a:endParaRPr/>
          </a:p>
        </p:txBody>
      </p:sp>
      <p:sp>
        <p:nvSpPr>
          <p:cNvPr id="181" name="Google Shape;181;p27"/>
          <p:cNvSpPr txBox="1"/>
          <p:nvPr>
            <p:ph idx="4294967295" type="title"/>
          </p:nvPr>
        </p:nvSpPr>
        <p:spPr>
          <a:xfrm>
            <a:off x="535775" y="3657775"/>
            <a:ext cx="746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In short...</a:t>
            </a:r>
            <a:endParaRPr/>
          </a:p>
        </p:txBody>
      </p:sp>
      <p:pic>
        <p:nvPicPr>
          <p:cNvPr id="182" name="Google Shape;182;p27"/>
          <p:cNvPicPr preferRelativeResize="0"/>
          <p:nvPr/>
        </p:nvPicPr>
        <p:blipFill>
          <a:blip r:embed="rId3">
            <a:alphaModFix/>
          </a:blip>
          <a:stretch>
            <a:fillRect/>
          </a:stretch>
        </p:blipFill>
        <p:spPr>
          <a:xfrm>
            <a:off x="7024500" y="706625"/>
            <a:ext cx="1939226" cy="1740994"/>
          </a:xfrm>
          <a:prstGeom prst="rect">
            <a:avLst/>
          </a:prstGeom>
          <a:noFill/>
          <a:ln>
            <a:noFill/>
          </a:ln>
        </p:spPr>
      </p:pic>
      <p:pic>
        <p:nvPicPr>
          <p:cNvPr id="183" name="Google Shape;183;p27"/>
          <p:cNvPicPr preferRelativeResize="0"/>
          <p:nvPr/>
        </p:nvPicPr>
        <p:blipFill>
          <a:blip r:embed="rId4">
            <a:alphaModFix/>
          </a:blip>
          <a:stretch>
            <a:fillRect/>
          </a:stretch>
        </p:blipFill>
        <p:spPr>
          <a:xfrm>
            <a:off x="6303925" y="2571745"/>
            <a:ext cx="2659800" cy="146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In this analysis, I plan to determine optimal locations for a Food Waste Management Center (FWMC) within the city of </a:t>
            </a:r>
            <a:r>
              <a:rPr lang="en" sz="2400">
                <a:solidFill>
                  <a:schemeClr val="dk2"/>
                </a:solidFill>
              </a:rPr>
              <a:t>Jackson, Mississippi.</a:t>
            </a:r>
            <a:endParaRPr sz="2400">
              <a:solidFill>
                <a:schemeClr val="dk2"/>
              </a:solidFill>
            </a:endParaRPr>
          </a:p>
        </p:txBody>
      </p:sp>
      <p:pic>
        <p:nvPicPr>
          <p:cNvPr id="189" name="Google Shape;189;p28"/>
          <p:cNvPicPr preferRelativeResize="0"/>
          <p:nvPr/>
        </p:nvPicPr>
        <p:blipFill>
          <a:blip r:embed="rId3">
            <a:alphaModFix/>
          </a:blip>
          <a:stretch>
            <a:fillRect/>
          </a:stretch>
        </p:blipFill>
        <p:spPr>
          <a:xfrm>
            <a:off x="4903025" y="435625"/>
            <a:ext cx="3789201" cy="2871425"/>
          </a:xfrm>
          <a:prstGeom prst="rect">
            <a:avLst/>
          </a:prstGeom>
          <a:noFill/>
          <a:ln>
            <a:noFill/>
          </a:ln>
        </p:spPr>
      </p:pic>
      <p:pic>
        <p:nvPicPr>
          <p:cNvPr id="190" name="Google Shape;190;p28"/>
          <p:cNvPicPr preferRelativeResize="0"/>
          <p:nvPr/>
        </p:nvPicPr>
        <p:blipFill>
          <a:blip r:embed="rId4">
            <a:alphaModFix/>
          </a:blip>
          <a:stretch>
            <a:fillRect/>
          </a:stretch>
        </p:blipFill>
        <p:spPr>
          <a:xfrm>
            <a:off x="6070700" y="3135350"/>
            <a:ext cx="2865117" cy="160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265500" y="1644850"/>
            <a:ext cx="4045200" cy="224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800">
                <a:solidFill>
                  <a:schemeClr val="dk2"/>
                </a:solidFill>
              </a:rPr>
              <a:t>The state of Mississippi is a state with the highest rate of wasted food.</a:t>
            </a:r>
            <a:endParaRPr b="0" sz="1800">
              <a:solidFill>
                <a:schemeClr val="dk2"/>
              </a:solidFill>
            </a:endParaRPr>
          </a:p>
          <a:p>
            <a:pPr indent="0" lvl="0" marL="0" rtl="0" algn="l">
              <a:spcBef>
                <a:spcPts val="0"/>
              </a:spcBef>
              <a:spcAft>
                <a:spcPts val="0"/>
              </a:spcAft>
              <a:buNone/>
            </a:pPr>
            <a:r>
              <a:t/>
            </a:r>
            <a:endParaRPr b="0" sz="1800">
              <a:solidFill>
                <a:schemeClr val="dk2"/>
              </a:solidFill>
            </a:endParaRPr>
          </a:p>
          <a:p>
            <a:pPr indent="0" lvl="0" marL="0" rtl="0" algn="l">
              <a:spcBef>
                <a:spcPts val="0"/>
              </a:spcBef>
              <a:spcAft>
                <a:spcPts val="0"/>
              </a:spcAft>
              <a:buNone/>
            </a:pPr>
            <a:r>
              <a:rPr b="0" lang="en" sz="1800">
                <a:solidFill>
                  <a:schemeClr val="dk2"/>
                </a:solidFill>
              </a:rPr>
              <a:t>Based on a study performed by Hloom, the people of Mississippi on average throw away </a:t>
            </a:r>
            <a:r>
              <a:rPr lang="en" sz="1800"/>
              <a:t>14% of their food at home </a:t>
            </a:r>
            <a:r>
              <a:rPr b="0" lang="en" sz="1800">
                <a:solidFill>
                  <a:srgbClr val="000000"/>
                </a:solidFill>
              </a:rPr>
              <a:t>and</a:t>
            </a:r>
            <a:r>
              <a:rPr lang="en" sz="1800"/>
              <a:t> 11.6% of restaurant meals.</a:t>
            </a:r>
            <a:r>
              <a:rPr b="0" lang="en" sz="1800">
                <a:solidFill>
                  <a:schemeClr val="dk2"/>
                </a:solidFill>
              </a:rPr>
              <a:t> (4) </a:t>
            </a:r>
            <a:endParaRPr b="0" sz="2400">
              <a:solidFill>
                <a:schemeClr val="dk2"/>
              </a:solidFill>
            </a:endParaRPr>
          </a:p>
        </p:txBody>
      </p:sp>
      <p:sp>
        <p:nvSpPr>
          <p:cNvPr id="196" name="Google Shape;196;p29"/>
          <p:cNvSpPr txBox="1"/>
          <p:nvPr>
            <p:ph type="title"/>
          </p:nvPr>
        </p:nvSpPr>
        <p:spPr>
          <a:xfrm>
            <a:off x="43800" y="450325"/>
            <a:ext cx="44886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Why Jackson, Mississippi??</a:t>
            </a:r>
            <a:endParaRPr sz="2400"/>
          </a:p>
        </p:txBody>
      </p:sp>
      <p:pic>
        <p:nvPicPr>
          <p:cNvPr id="197" name="Google Shape;197;p29"/>
          <p:cNvPicPr preferRelativeResize="0"/>
          <p:nvPr/>
        </p:nvPicPr>
        <p:blipFill>
          <a:blip r:embed="rId3">
            <a:alphaModFix/>
          </a:blip>
          <a:stretch>
            <a:fillRect/>
          </a:stretch>
        </p:blipFill>
        <p:spPr>
          <a:xfrm>
            <a:off x="4684800" y="3885850"/>
            <a:ext cx="3860264" cy="952850"/>
          </a:xfrm>
          <a:prstGeom prst="rect">
            <a:avLst/>
          </a:prstGeom>
          <a:noFill/>
          <a:ln>
            <a:noFill/>
          </a:ln>
        </p:spPr>
      </p:pic>
      <p:pic>
        <p:nvPicPr>
          <p:cNvPr id="198" name="Google Shape;198;p29"/>
          <p:cNvPicPr preferRelativeResize="0"/>
          <p:nvPr/>
        </p:nvPicPr>
        <p:blipFill>
          <a:blip r:embed="rId4">
            <a:alphaModFix/>
          </a:blip>
          <a:stretch>
            <a:fillRect/>
          </a:stretch>
        </p:blipFill>
        <p:spPr>
          <a:xfrm>
            <a:off x="4684800" y="63073"/>
            <a:ext cx="3669925" cy="2144650"/>
          </a:xfrm>
          <a:prstGeom prst="rect">
            <a:avLst/>
          </a:prstGeom>
          <a:noFill/>
          <a:ln>
            <a:noFill/>
          </a:ln>
        </p:spPr>
      </p:pic>
      <p:pic>
        <p:nvPicPr>
          <p:cNvPr id="199" name="Google Shape;199;p29"/>
          <p:cNvPicPr preferRelativeResize="0"/>
          <p:nvPr/>
        </p:nvPicPr>
        <p:blipFill>
          <a:blip r:embed="rId5">
            <a:alphaModFix/>
          </a:blip>
          <a:stretch>
            <a:fillRect/>
          </a:stretch>
        </p:blipFill>
        <p:spPr>
          <a:xfrm>
            <a:off x="6040950" y="1796046"/>
            <a:ext cx="2935775" cy="193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265500" y="1227125"/>
            <a:ext cx="4045200" cy="34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800">
                <a:solidFill>
                  <a:schemeClr val="dk2"/>
                </a:solidFill>
              </a:rPr>
              <a:t>It is also one of the only states that has </a:t>
            </a:r>
            <a:r>
              <a:rPr lang="en" sz="1800">
                <a:solidFill>
                  <a:schemeClr val="dk2"/>
                </a:solidFill>
              </a:rPr>
              <a:t>almost no composting, food bank, or anaerobic digestion facilities</a:t>
            </a:r>
            <a:r>
              <a:rPr b="0" lang="en" sz="1800">
                <a:solidFill>
                  <a:schemeClr val="dk2"/>
                </a:solidFill>
              </a:rPr>
              <a:t> to reduce food waste, meaning that </a:t>
            </a:r>
            <a:r>
              <a:rPr lang="en" sz="1800">
                <a:solidFill>
                  <a:schemeClr val="dk2"/>
                </a:solidFill>
              </a:rPr>
              <a:t>nearly 100% of the food waste is dumped in a landfill</a:t>
            </a:r>
            <a:r>
              <a:rPr b="0" lang="en" sz="1800">
                <a:solidFill>
                  <a:schemeClr val="dk2"/>
                </a:solidFill>
              </a:rPr>
              <a:t>: the worst-case scenario for handling food waste.</a:t>
            </a:r>
            <a:endParaRPr b="0" sz="1800">
              <a:solidFill>
                <a:schemeClr val="dk2"/>
              </a:solidFill>
            </a:endParaRPr>
          </a:p>
          <a:p>
            <a:pPr indent="0" lvl="0" marL="0" rtl="0" algn="l">
              <a:spcBef>
                <a:spcPts val="0"/>
              </a:spcBef>
              <a:spcAft>
                <a:spcPts val="0"/>
              </a:spcAft>
              <a:buNone/>
            </a:pPr>
            <a:r>
              <a:t/>
            </a:r>
            <a:endParaRPr b="0" sz="1800">
              <a:solidFill>
                <a:schemeClr val="dk2"/>
              </a:solidFill>
            </a:endParaRPr>
          </a:p>
          <a:p>
            <a:pPr indent="0" lvl="0" marL="0" rtl="0" algn="l">
              <a:spcBef>
                <a:spcPts val="0"/>
              </a:spcBef>
              <a:spcAft>
                <a:spcPts val="0"/>
              </a:spcAft>
              <a:buNone/>
            </a:pPr>
            <a:r>
              <a:rPr b="0" lang="en" sz="1800">
                <a:solidFill>
                  <a:schemeClr val="dk2"/>
                </a:solidFill>
              </a:rPr>
              <a:t>This makes Jackson, Mississippi a prime target for the development of food waste management.</a:t>
            </a:r>
            <a:endParaRPr b="0" sz="2400">
              <a:solidFill>
                <a:schemeClr val="dk2"/>
              </a:solidFill>
            </a:endParaRPr>
          </a:p>
        </p:txBody>
      </p:sp>
      <p:sp>
        <p:nvSpPr>
          <p:cNvPr id="205" name="Google Shape;205;p30"/>
          <p:cNvSpPr txBox="1"/>
          <p:nvPr>
            <p:ph type="title"/>
          </p:nvPr>
        </p:nvSpPr>
        <p:spPr>
          <a:xfrm>
            <a:off x="43800" y="450325"/>
            <a:ext cx="4488600" cy="76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Why Jackson, Mississippi??</a:t>
            </a:r>
            <a:endParaRPr sz="2400"/>
          </a:p>
        </p:txBody>
      </p:sp>
      <p:pic>
        <p:nvPicPr>
          <p:cNvPr id="206" name="Google Shape;206;p30"/>
          <p:cNvPicPr preferRelativeResize="0"/>
          <p:nvPr/>
        </p:nvPicPr>
        <p:blipFill>
          <a:blip r:embed="rId3">
            <a:alphaModFix/>
          </a:blip>
          <a:stretch>
            <a:fillRect/>
          </a:stretch>
        </p:blipFill>
        <p:spPr>
          <a:xfrm>
            <a:off x="4684800" y="517624"/>
            <a:ext cx="3511351" cy="2289050"/>
          </a:xfrm>
          <a:prstGeom prst="rect">
            <a:avLst/>
          </a:prstGeom>
          <a:noFill/>
          <a:ln>
            <a:noFill/>
          </a:ln>
        </p:spPr>
      </p:pic>
      <p:pic>
        <p:nvPicPr>
          <p:cNvPr id="207" name="Google Shape;207;p30"/>
          <p:cNvPicPr preferRelativeResize="0"/>
          <p:nvPr/>
        </p:nvPicPr>
        <p:blipFill>
          <a:blip r:embed="rId4">
            <a:alphaModFix/>
          </a:blip>
          <a:stretch>
            <a:fillRect/>
          </a:stretch>
        </p:blipFill>
        <p:spPr>
          <a:xfrm>
            <a:off x="5926725" y="2722125"/>
            <a:ext cx="2720848" cy="2032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1" name="Shape 211"/>
        <p:cNvGrpSpPr/>
        <p:nvPr/>
      </p:nvGrpSpPr>
      <p:grpSpPr>
        <a:xfrm>
          <a:off x="0" y="0"/>
          <a:ext cx="0" cy="0"/>
          <a:chOff x="0" y="0"/>
          <a:chExt cx="0" cy="0"/>
        </a:xfrm>
      </p:grpSpPr>
      <p:pic>
        <p:nvPicPr>
          <p:cNvPr id="212" name="Google Shape;212;p31"/>
          <p:cNvPicPr preferRelativeResize="0"/>
          <p:nvPr/>
        </p:nvPicPr>
        <p:blipFill>
          <a:blip r:embed="rId3">
            <a:alphaModFix/>
          </a:blip>
          <a:stretch>
            <a:fillRect/>
          </a:stretch>
        </p:blipFill>
        <p:spPr>
          <a:xfrm>
            <a:off x="794525" y="162725"/>
            <a:ext cx="7513125" cy="4980776"/>
          </a:xfrm>
          <a:prstGeom prst="rect">
            <a:avLst/>
          </a:prstGeom>
          <a:noFill/>
          <a:ln>
            <a:noFill/>
          </a:ln>
        </p:spPr>
      </p:pic>
      <p:pic>
        <p:nvPicPr>
          <p:cNvPr descr="Piece of duct tape sticking a note to the slide" id="213" name="Google Shape;213;p3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14" name="Google Shape;214;p31"/>
          <p:cNvSpPr txBox="1"/>
          <p:nvPr>
            <p:ph idx="4294967295" type="body"/>
          </p:nvPr>
        </p:nvSpPr>
        <p:spPr>
          <a:xfrm>
            <a:off x="1184825" y="1301275"/>
            <a:ext cx="64677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The </a:t>
            </a:r>
            <a:r>
              <a:rPr b="1" lang="en" sz="1200">
                <a:latin typeface="Raleway"/>
                <a:ea typeface="Raleway"/>
                <a:cs typeface="Raleway"/>
                <a:sym typeface="Raleway"/>
              </a:rPr>
              <a:t>target audience</a:t>
            </a:r>
            <a:r>
              <a:rPr lang="en" sz="1200">
                <a:latin typeface="Raleway"/>
                <a:ea typeface="Raleway"/>
                <a:cs typeface="Raleway"/>
                <a:sym typeface="Raleway"/>
              </a:rPr>
              <a:t> for this project is any government entity like the Environmental Protection Agency, the U.S. Department of Agriculture, or any business entrepreneur that may be looking to capitalize on food waste as an untapped resource.</a:t>
            </a:r>
            <a:endParaRPr sz="1200">
              <a:solidFill>
                <a:schemeClr val="dk2"/>
              </a:solidFill>
              <a:latin typeface="Raleway"/>
              <a:ea typeface="Raleway"/>
              <a:cs typeface="Raleway"/>
              <a:sym typeface="Raleway"/>
            </a:endParaRPr>
          </a:p>
          <a:p>
            <a:pPr indent="0" lvl="0" marL="0" rtl="0" algn="l">
              <a:spcBef>
                <a:spcPts val="1600"/>
              </a:spcBef>
              <a:spcAft>
                <a:spcPts val="0"/>
              </a:spcAft>
              <a:buNone/>
            </a:pPr>
            <a:r>
              <a:rPr b="1" lang="en" sz="1400">
                <a:solidFill>
                  <a:schemeClr val="dk1"/>
                </a:solidFill>
                <a:latin typeface="Raleway"/>
                <a:ea typeface="Raleway"/>
                <a:cs typeface="Raleway"/>
                <a:sym typeface="Raleway"/>
              </a:rPr>
              <a:t>Potential Benefits of a FWMC</a:t>
            </a:r>
            <a:r>
              <a:rPr b="1" lang="en" sz="1400">
                <a:solidFill>
                  <a:schemeClr val="dk1"/>
                </a:solidFill>
                <a:latin typeface="Raleway"/>
                <a:ea typeface="Raleway"/>
                <a:cs typeface="Raleway"/>
                <a:sym typeface="Raleway"/>
              </a:rPr>
              <a:t>:</a:t>
            </a:r>
            <a:endParaRPr b="1" sz="1400">
              <a:solidFill>
                <a:schemeClr val="dk1"/>
              </a:solidFill>
              <a:latin typeface="Raleway"/>
              <a:ea typeface="Raleway"/>
              <a:cs typeface="Raleway"/>
              <a:sym typeface="Raleway"/>
            </a:endParaRPr>
          </a:p>
          <a:p>
            <a:pPr indent="-342900" lvl="0" marL="457200" rtl="0" algn="l">
              <a:lnSpc>
                <a:spcPct val="100000"/>
              </a:lnSpc>
              <a:spcBef>
                <a:spcPts val="1000"/>
              </a:spcBef>
              <a:spcAft>
                <a:spcPts val="0"/>
              </a:spcAft>
              <a:buSzPts val="1800"/>
              <a:buFont typeface="Raleway"/>
              <a:buChar char="●"/>
            </a:pPr>
            <a:r>
              <a:rPr lang="en" sz="1200">
                <a:latin typeface="Raleway"/>
                <a:ea typeface="Raleway"/>
                <a:cs typeface="Raleway"/>
                <a:sym typeface="Raleway"/>
              </a:rPr>
              <a:t>Both state and local government entities can incorporate food waste prevention and education campaigns as part of a </a:t>
            </a:r>
            <a:r>
              <a:rPr b="1" lang="en" sz="1200">
                <a:latin typeface="Raleway"/>
                <a:ea typeface="Raleway"/>
                <a:cs typeface="Raleway"/>
                <a:sym typeface="Raleway"/>
              </a:rPr>
              <a:t>city-wide community development</a:t>
            </a:r>
            <a:r>
              <a:rPr lang="en" sz="1200">
                <a:latin typeface="Raleway"/>
                <a:ea typeface="Raleway"/>
                <a:cs typeface="Raleway"/>
                <a:sym typeface="Raleway"/>
              </a:rPr>
              <a:t> effort.</a:t>
            </a:r>
            <a:endParaRPr sz="1200">
              <a:latin typeface="Raleway"/>
              <a:ea typeface="Raleway"/>
              <a:cs typeface="Raleway"/>
              <a:sym typeface="Raleway"/>
            </a:endParaRPr>
          </a:p>
          <a:p>
            <a:pPr indent="-342900" lvl="0" marL="457200" rtl="0" algn="l">
              <a:lnSpc>
                <a:spcPct val="100000"/>
              </a:lnSpc>
              <a:spcBef>
                <a:spcPts val="0"/>
              </a:spcBef>
              <a:spcAft>
                <a:spcPts val="0"/>
              </a:spcAft>
              <a:buSzPts val="1800"/>
              <a:buFont typeface="Raleway"/>
              <a:buChar char="●"/>
            </a:pPr>
            <a:r>
              <a:rPr lang="en" sz="1200">
                <a:latin typeface="Raleway"/>
                <a:ea typeface="Raleway"/>
                <a:cs typeface="Raleway"/>
                <a:sym typeface="Raleway"/>
              </a:rPr>
              <a:t>Having a centralized Food Waste Management Center means easier management and </a:t>
            </a:r>
            <a:r>
              <a:rPr b="1" lang="en" sz="1200">
                <a:latin typeface="Raleway"/>
                <a:ea typeface="Raleway"/>
                <a:cs typeface="Raleway"/>
                <a:sym typeface="Raleway"/>
              </a:rPr>
              <a:t>collection of waste data</a:t>
            </a:r>
            <a:r>
              <a:rPr lang="en" sz="1200">
                <a:latin typeface="Raleway"/>
                <a:ea typeface="Raleway"/>
                <a:cs typeface="Raleway"/>
                <a:sym typeface="Raleway"/>
              </a:rPr>
              <a:t>.</a:t>
            </a:r>
            <a:endParaRPr sz="1200">
              <a:latin typeface="Raleway"/>
              <a:ea typeface="Raleway"/>
              <a:cs typeface="Raleway"/>
              <a:sym typeface="Raleway"/>
            </a:endParaRPr>
          </a:p>
          <a:p>
            <a:pPr indent="-342900" lvl="0" marL="457200" rtl="0" algn="l">
              <a:lnSpc>
                <a:spcPct val="100000"/>
              </a:lnSpc>
              <a:spcBef>
                <a:spcPts val="0"/>
              </a:spcBef>
              <a:spcAft>
                <a:spcPts val="0"/>
              </a:spcAft>
              <a:buSzPts val="1800"/>
              <a:buFont typeface="Raleway"/>
              <a:buChar char="●"/>
            </a:pPr>
            <a:r>
              <a:rPr b="1" lang="en" sz="1200">
                <a:latin typeface="Raleway"/>
                <a:ea typeface="Raleway"/>
                <a:cs typeface="Raleway"/>
                <a:sym typeface="Raleway"/>
              </a:rPr>
              <a:t>Cost reductions across the entire spectrum of waste management</a:t>
            </a:r>
            <a:r>
              <a:rPr lang="en" sz="1200">
                <a:latin typeface="Raleway"/>
                <a:ea typeface="Raleway"/>
                <a:cs typeface="Raleway"/>
                <a:sym typeface="Raleway"/>
              </a:rPr>
              <a:t> (garbage collection decreases, less landfill space used, etc)</a:t>
            </a:r>
            <a:endParaRPr sz="1200">
              <a:latin typeface="Raleway"/>
              <a:ea typeface="Raleway"/>
              <a:cs typeface="Raleway"/>
              <a:sym typeface="Raleway"/>
            </a:endParaRPr>
          </a:p>
          <a:p>
            <a:pPr indent="-342900" lvl="0" marL="457200" rtl="0" algn="l">
              <a:lnSpc>
                <a:spcPct val="100000"/>
              </a:lnSpc>
              <a:spcBef>
                <a:spcPts val="0"/>
              </a:spcBef>
              <a:spcAft>
                <a:spcPts val="0"/>
              </a:spcAft>
              <a:buSzPts val="1800"/>
              <a:buFont typeface="Raleway"/>
              <a:buChar char="●"/>
            </a:pPr>
            <a:r>
              <a:rPr lang="en" sz="1200">
                <a:latin typeface="Raleway"/>
                <a:ea typeface="Raleway"/>
                <a:cs typeface="Raleway"/>
                <a:sym typeface="Raleway"/>
              </a:rPr>
              <a:t>Potential profitability in </a:t>
            </a:r>
            <a:r>
              <a:rPr b="1" lang="en" sz="1200">
                <a:latin typeface="Raleway"/>
                <a:ea typeface="Raleway"/>
                <a:cs typeface="Raleway"/>
                <a:sym typeface="Raleway"/>
              </a:rPr>
              <a:t>sales of composted fertilizer</a:t>
            </a:r>
            <a:r>
              <a:rPr lang="en" sz="1200">
                <a:latin typeface="Raleway"/>
                <a:ea typeface="Raleway"/>
                <a:cs typeface="Raleway"/>
                <a:sym typeface="Raleway"/>
              </a:rPr>
              <a:t>.</a:t>
            </a:r>
            <a:endParaRPr sz="1200">
              <a:latin typeface="Raleway"/>
              <a:ea typeface="Raleway"/>
              <a:cs typeface="Raleway"/>
              <a:sym typeface="Raleway"/>
            </a:endParaRPr>
          </a:p>
          <a:p>
            <a:pPr indent="-342900" lvl="0" marL="457200" rtl="0" algn="l">
              <a:lnSpc>
                <a:spcPct val="100000"/>
              </a:lnSpc>
              <a:spcBef>
                <a:spcPts val="0"/>
              </a:spcBef>
              <a:spcAft>
                <a:spcPts val="0"/>
              </a:spcAft>
              <a:buSzPts val="1800"/>
              <a:buFont typeface="Raleway"/>
              <a:buChar char="●"/>
            </a:pPr>
            <a:r>
              <a:rPr lang="en" sz="1200">
                <a:latin typeface="Raleway"/>
                <a:ea typeface="Raleway"/>
                <a:cs typeface="Raleway"/>
                <a:sym typeface="Raleway"/>
              </a:rPr>
              <a:t>Potential profitability in </a:t>
            </a:r>
            <a:r>
              <a:rPr b="1" lang="en" sz="1200">
                <a:latin typeface="Raleway"/>
                <a:ea typeface="Raleway"/>
                <a:cs typeface="Raleway"/>
                <a:sym typeface="Raleway"/>
              </a:rPr>
              <a:t>sales of food</a:t>
            </a:r>
            <a:r>
              <a:rPr lang="en" sz="1200">
                <a:latin typeface="Raleway"/>
                <a:ea typeface="Raleway"/>
                <a:cs typeface="Raleway"/>
                <a:sym typeface="Raleway"/>
              </a:rPr>
              <a:t> made from donated no-cost ingredients.</a:t>
            </a:r>
            <a:endParaRPr sz="1200">
              <a:latin typeface="Raleway"/>
              <a:ea typeface="Raleway"/>
              <a:cs typeface="Raleway"/>
              <a:sym typeface="Raleway"/>
            </a:endParaRPr>
          </a:p>
          <a:p>
            <a:pPr indent="-342900" lvl="0" marL="457200" rtl="0" algn="l">
              <a:lnSpc>
                <a:spcPct val="100000"/>
              </a:lnSpc>
              <a:spcBef>
                <a:spcPts val="0"/>
              </a:spcBef>
              <a:spcAft>
                <a:spcPts val="0"/>
              </a:spcAft>
              <a:buSzPts val="1800"/>
              <a:buFont typeface="Raleway"/>
              <a:buChar char="●"/>
            </a:pPr>
            <a:r>
              <a:rPr lang="en" sz="1200">
                <a:latin typeface="Raleway"/>
                <a:ea typeface="Raleway"/>
                <a:cs typeface="Raleway"/>
                <a:sym typeface="Raleway"/>
              </a:rPr>
              <a:t>Potential profitability in </a:t>
            </a:r>
            <a:r>
              <a:rPr b="1" lang="en" sz="1200">
                <a:latin typeface="Raleway"/>
                <a:ea typeface="Raleway"/>
                <a:cs typeface="Raleway"/>
                <a:sym typeface="Raleway"/>
              </a:rPr>
              <a:t>sales to facilities producing biofuels</a:t>
            </a:r>
            <a:r>
              <a:rPr lang="en" sz="1200">
                <a:latin typeface="Raleway"/>
                <a:ea typeface="Raleway"/>
                <a:cs typeface="Raleway"/>
                <a:sym typeface="Raleway"/>
              </a:rPr>
              <a:t>.</a:t>
            </a:r>
            <a:endParaRPr sz="1200">
              <a:latin typeface="Raleway"/>
              <a:ea typeface="Raleway"/>
              <a:cs typeface="Raleway"/>
              <a:sym typeface="Raleway"/>
            </a:endParaRPr>
          </a:p>
        </p:txBody>
      </p:sp>
      <p:sp>
        <p:nvSpPr>
          <p:cNvPr id="215" name="Google Shape;215;p31"/>
          <p:cNvSpPr txBox="1"/>
          <p:nvPr/>
        </p:nvSpPr>
        <p:spPr>
          <a:xfrm>
            <a:off x="2104800" y="611200"/>
            <a:ext cx="49065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Who cares?</a:t>
            </a:r>
            <a:endParaRPr b="1" sz="3000">
              <a:solidFill>
                <a:schemeClr val="lt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2252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Introduction</a:t>
            </a:r>
            <a:endParaRPr sz="2400"/>
          </a:p>
        </p:txBody>
      </p:sp>
      <p:sp>
        <p:nvSpPr>
          <p:cNvPr id="79" name="Google Shape;79;p14"/>
          <p:cNvSpPr txBox="1"/>
          <p:nvPr>
            <p:ph idx="4294967295" type="title"/>
          </p:nvPr>
        </p:nvSpPr>
        <p:spPr>
          <a:xfrm>
            <a:off x="535775" y="1456425"/>
            <a:ext cx="8120400" cy="280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00">
                <a:latin typeface="Lato"/>
                <a:ea typeface="Lato"/>
                <a:cs typeface="Lato"/>
                <a:sym typeface="Lato"/>
              </a:rPr>
              <a:t>In the United States, food waste is estimated to be between </a:t>
            </a:r>
            <a:r>
              <a:rPr lang="en" sz="2000">
                <a:latin typeface="Lato"/>
                <a:ea typeface="Lato"/>
                <a:cs typeface="Lato"/>
                <a:sym typeface="Lato"/>
              </a:rPr>
              <a:t>30–40 percent of the food supply</a:t>
            </a:r>
            <a:r>
              <a:rPr b="0" lang="en" sz="2000">
                <a:latin typeface="Lato"/>
                <a:ea typeface="Lato"/>
                <a:cs typeface="Lato"/>
                <a:sym typeface="Lato"/>
              </a:rPr>
              <a:t>.</a:t>
            </a:r>
            <a:endParaRPr b="0" sz="2000">
              <a:latin typeface="Lato"/>
              <a:ea typeface="Lato"/>
              <a:cs typeface="Lato"/>
              <a:sym typeface="Lato"/>
            </a:endParaRPr>
          </a:p>
          <a:p>
            <a:pPr indent="0" lvl="0" marL="0" rtl="0" algn="l">
              <a:lnSpc>
                <a:spcPct val="115000"/>
              </a:lnSpc>
              <a:spcBef>
                <a:spcPts val="1600"/>
              </a:spcBef>
              <a:spcAft>
                <a:spcPts val="1600"/>
              </a:spcAft>
              <a:buNone/>
            </a:pPr>
            <a:r>
              <a:rPr b="0" lang="en" sz="2000">
                <a:latin typeface="Lato"/>
                <a:ea typeface="Lato"/>
                <a:cs typeface="Lato"/>
                <a:sym typeface="Lato"/>
              </a:rPr>
              <a:t>This loss is due to inefficiency at almost every level of the food retail and production chain and </a:t>
            </a:r>
            <a:r>
              <a:rPr lang="en" sz="2000">
                <a:latin typeface="Lato"/>
                <a:ea typeface="Lato"/>
                <a:cs typeface="Lato"/>
                <a:sym typeface="Lato"/>
              </a:rPr>
              <a:t>results in massive losses of money, energy, water, and labor, as well as the food</a:t>
            </a:r>
            <a:r>
              <a:rPr b="0" lang="en" sz="2000">
                <a:latin typeface="Lato"/>
                <a:ea typeface="Lato"/>
                <a:cs typeface="Lato"/>
                <a:sym typeface="Lato"/>
              </a:rPr>
              <a:t> that could be used to feed the hungry. </a:t>
            </a:r>
            <a:endParaRPr b="0" sz="2000">
              <a:latin typeface="Lato"/>
              <a:ea typeface="Lato"/>
              <a:cs typeface="Lato"/>
              <a:sym typeface="Lato"/>
            </a:endParaRPr>
          </a:p>
        </p:txBody>
      </p:sp>
      <p:sp>
        <p:nvSpPr>
          <p:cNvPr id="80" name="Google Shape;80;p14"/>
          <p:cNvSpPr txBox="1"/>
          <p:nvPr>
            <p:ph idx="4294967295" type="title"/>
          </p:nvPr>
        </p:nvSpPr>
        <p:spPr>
          <a:xfrm>
            <a:off x="535775" y="917025"/>
            <a:ext cx="746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The Problem - Food Waste in the U.S.</a:t>
            </a:r>
            <a:endParaRPr/>
          </a:p>
        </p:txBody>
      </p:sp>
      <p:pic>
        <p:nvPicPr>
          <p:cNvPr id="81" name="Google Shape;81;p14"/>
          <p:cNvPicPr preferRelativeResize="0"/>
          <p:nvPr/>
        </p:nvPicPr>
        <p:blipFill>
          <a:blip r:embed="rId3">
            <a:alphaModFix/>
          </a:blip>
          <a:stretch>
            <a:fillRect/>
          </a:stretch>
        </p:blipFill>
        <p:spPr>
          <a:xfrm>
            <a:off x="5990675" y="3611275"/>
            <a:ext cx="2589299" cy="1456025"/>
          </a:xfrm>
          <a:prstGeom prst="rect">
            <a:avLst/>
          </a:prstGeom>
          <a:noFill/>
          <a:ln>
            <a:noFill/>
          </a:ln>
        </p:spPr>
      </p:pic>
      <p:pic>
        <p:nvPicPr>
          <p:cNvPr id="82" name="Google Shape;82;p14"/>
          <p:cNvPicPr preferRelativeResize="0"/>
          <p:nvPr/>
        </p:nvPicPr>
        <p:blipFill>
          <a:blip r:embed="rId4">
            <a:alphaModFix/>
          </a:blip>
          <a:stretch>
            <a:fillRect/>
          </a:stretch>
        </p:blipFill>
        <p:spPr>
          <a:xfrm>
            <a:off x="2907393" y="3611275"/>
            <a:ext cx="2927482" cy="1456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9" name="Shape 219"/>
        <p:cNvGrpSpPr/>
        <p:nvPr/>
      </p:nvGrpSpPr>
      <p:grpSpPr>
        <a:xfrm>
          <a:off x="0" y="0"/>
          <a:ext cx="0" cy="0"/>
          <a:chOff x="0" y="0"/>
          <a:chExt cx="0" cy="0"/>
        </a:xfrm>
      </p:grpSpPr>
      <p:pic>
        <p:nvPicPr>
          <p:cNvPr id="220" name="Google Shape;220;p3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21" name="Google Shape;221;p3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22" name="Google Shape;222;p32"/>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Data Sources</a:t>
            </a:r>
            <a:endParaRPr b="1" sz="3000">
              <a:solidFill>
                <a:schemeClr val="lt2"/>
              </a:solidFill>
              <a:latin typeface="Raleway"/>
              <a:ea typeface="Raleway"/>
              <a:cs typeface="Raleway"/>
              <a:sym typeface="Raleway"/>
            </a:endParaRPr>
          </a:p>
        </p:txBody>
      </p:sp>
      <p:sp>
        <p:nvSpPr>
          <p:cNvPr id="223" name="Google Shape;223;p32"/>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aleway"/>
                <a:ea typeface="Raleway"/>
                <a:cs typeface="Raleway"/>
                <a:sym typeface="Raleway"/>
              </a:rPr>
              <a:t>Required Data and Data Sources</a:t>
            </a:r>
            <a:endParaRPr sz="1200">
              <a:latin typeface="Raleway"/>
              <a:ea typeface="Raleway"/>
              <a:cs typeface="Raleway"/>
              <a:sym typeface="Raleway"/>
            </a:endParaRPr>
          </a:p>
          <a:p>
            <a:pPr indent="-330200" lvl="0" marL="457200" rtl="0" algn="l">
              <a:spcBef>
                <a:spcPts val="1000"/>
              </a:spcBef>
              <a:spcAft>
                <a:spcPts val="0"/>
              </a:spcAft>
              <a:buClr>
                <a:schemeClr val="dk1"/>
              </a:buClr>
              <a:buSzPts val="1600"/>
              <a:buFont typeface="Raleway"/>
              <a:buChar char="➔"/>
            </a:pPr>
            <a:r>
              <a:rPr b="1" lang="en" sz="1600">
                <a:latin typeface="Raleway"/>
                <a:ea typeface="Raleway"/>
                <a:cs typeface="Raleway"/>
                <a:sym typeface="Raleway"/>
              </a:rPr>
              <a:t>EPA Estimated Food from Residential and Commercial Sources: U.S. Waste data.</a:t>
            </a:r>
            <a:endParaRPr b="1" sz="1600">
              <a:latin typeface="Raleway"/>
              <a:ea typeface="Raleway"/>
              <a:cs typeface="Raleway"/>
              <a:sym typeface="Raleway"/>
            </a:endParaRPr>
          </a:p>
          <a:p>
            <a:pPr indent="0" lvl="0" marL="0" rtl="0" algn="l">
              <a:spcBef>
                <a:spcPts val="1000"/>
              </a:spcBef>
              <a:spcAft>
                <a:spcPts val="0"/>
              </a:spcAft>
              <a:buNone/>
            </a:pPr>
            <a:r>
              <a:rPr lang="en" sz="1400">
                <a:latin typeface="Raleway"/>
                <a:ea typeface="Raleway"/>
                <a:cs typeface="Raleway"/>
                <a:sym typeface="Raleway"/>
              </a:rPr>
              <a:t>We will briefly examine the </a:t>
            </a:r>
            <a:r>
              <a:rPr b="1" lang="en" sz="1400">
                <a:latin typeface="Raleway"/>
                <a:ea typeface="Raleway"/>
                <a:cs typeface="Raleway"/>
                <a:sym typeface="Raleway"/>
              </a:rPr>
              <a:t>trends of food waste</a:t>
            </a:r>
            <a:r>
              <a:rPr lang="en" sz="1400">
                <a:latin typeface="Raleway"/>
                <a:ea typeface="Raleway"/>
                <a:cs typeface="Raleway"/>
                <a:sym typeface="Raleway"/>
              </a:rPr>
              <a:t> in the United States and how much is managed, used for power generation, recycled, composted, etc.</a:t>
            </a:r>
            <a:endParaRPr sz="1400">
              <a:latin typeface="Raleway"/>
              <a:ea typeface="Raleway"/>
              <a:cs typeface="Raleway"/>
              <a:sym typeface="Raleway"/>
            </a:endParaRPr>
          </a:p>
          <a:p>
            <a:pPr indent="0" lvl="0" marL="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7" name="Shape 227"/>
        <p:cNvGrpSpPr/>
        <p:nvPr/>
      </p:nvGrpSpPr>
      <p:grpSpPr>
        <a:xfrm>
          <a:off x="0" y="0"/>
          <a:ext cx="0" cy="0"/>
          <a:chOff x="0" y="0"/>
          <a:chExt cx="0" cy="0"/>
        </a:xfrm>
      </p:grpSpPr>
      <p:pic>
        <p:nvPicPr>
          <p:cNvPr id="228" name="Google Shape;228;p3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29" name="Google Shape;229;p3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30" name="Google Shape;230;p33"/>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Data Sources</a:t>
            </a:r>
            <a:endParaRPr b="1" sz="3000">
              <a:solidFill>
                <a:schemeClr val="lt2"/>
              </a:solidFill>
              <a:latin typeface="Raleway"/>
              <a:ea typeface="Raleway"/>
              <a:cs typeface="Raleway"/>
              <a:sym typeface="Raleway"/>
            </a:endParaRPr>
          </a:p>
        </p:txBody>
      </p:sp>
      <p:sp>
        <p:nvSpPr>
          <p:cNvPr id="231" name="Google Shape;231;p33"/>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aleway"/>
                <a:ea typeface="Raleway"/>
                <a:cs typeface="Raleway"/>
                <a:sym typeface="Raleway"/>
              </a:rPr>
              <a:t>Required Data and Data Sources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600">
                <a:solidFill>
                  <a:srgbClr val="000000"/>
                </a:solidFill>
                <a:latin typeface="Raleway"/>
                <a:ea typeface="Raleway"/>
                <a:cs typeface="Raleway"/>
                <a:sym typeface="Raleway"/>
              </a:rPr>
              <a:t>Foursquare API</a:t>
            </a:r>
            <a:r>
              <a:rPr b="1" lang="en" sz="1400">
                <a:solidFill>
                  <a:srgbClr val="000000"/>
                </a:solidFill>
                <a:latin typeface="Raleway"/>
                <a:ea typeface="Raleway"/>
                <a:cs typeface="Raleway"/>
                <a:sym typeface="Raleway"/>
              </a:rPr>
              <a:t>: Supermarket, restaurant, food-service data</a:t>
            </a:r>
            <a:endParaRPr b="1" sz="1400">
              <a:solidFill>
                <a:srgbClr val="000000"/>
              </a:solidFill>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In order to properly perform this analysis, we need to locate the high food waste production areas of Jackson, Mississippi. This can be done using the FourSquare API to find </a:t>
            </a:r>
            <a:r>
              <a:rPr b="1" lang="en" sz="1200">
                <a:latin typeface="Raleway"/>
                <a:ea typeface="Raleway"/>
                <a:cs typeface="Raleway"/>
                <a:sym typeface="Raleway"/>
              </a:rPr>
              <a:t>high-density areas of restaurants, cafes, and supermarkets.</a:t>
            </a:r>
            <a:r>
              <a:rPr lang="en" sz="1200">
                <a:latin typeface="Raleway"/>
                <a:ea typeface="Raleway"/>
                <a:cs typeface="Raleway"/>
                <a:sym typeface="Raleway"/>
              </a:rPr>
              <a:t> </a:t>
            </a:r>
            <a:endParaRPr sz="1200">
              <a:latin typeface="Raleway"/>
              <a:ea typeface="Raleway"/>
              <a:cs typeface="Raleway"/>
              <a:sym typeface="Raleway"/>
            </a:endParaRPr>
          </a:p>
          <a:p>
            <a:pPr indent="0" lvl="0" marL="0" rtl="0" algn="l">
              <a:spcBef>
                <a:spcPts val="1000"/>
              </a:spcBef>
              <a:spcAft>
                <a:spcPts val="1000"/>
              </a:spcAft>
              <a:buNone/>
            </a:pPr>
            <a:r>
              <a:rPr lang="en" sz="1200">
                <a:latin typeface="Raleway"/>
                <a:ea typeface="Raleway"/>
                <a:cs typeface="Raleway"/>
                <a:sym typeface="Raleway"/>
              </a:rPr>
              <a:t>We will assume for our analysis that areas with high densities of restaurants, cafes, and supermarkets are also commonly residential areas.</a:t>
            </a:r>
            <a:endParaRPr sz="1200">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642750" y="310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37" name="Google Shape;237;p34"/>
          <p:cNvSpPr/>
          <p:nvPr/>
        </p:nvSpPr>
        <p:spPr>
          <a:xfrm>
            <a:off x="1277750" y="870400"/>
            <a:ext cx="7223400" cy="18837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1658800" y="3070100"/>
            <a:ext cx="7223400" cy="17946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txBox="1"/>
          <p:nvPr>
            <p:ph type="title"/>
          </p:nvPr>
        </p:nvSpPr>
        <p:spPr>
          <a:xfrm>
            <a:off x="1868090" y="3128458"/>
            <a:ext cx="6817200" cy="16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0" lang="en" sz="1800"/>
              <a:t>Next, we will make the necessary </a:t>
            </a:r>
            <a:r>
              <a:rPr lang="en" sz="1800"/>
              <a:t>requests for venue information from the Foursquare API</a:t>
            </a:r>
            <a:r>
              <a:rPr b="0" lang="en" sz="1800"/>
              <a:t>. The data will be cleaned, stored, and sorted. We will need to group the venues into groups based on location (in our case, neighborhoods). Again, we will visualize the data using Folium.</a:t>
            </a:r>
            <a:endParaRPr b="0" sz="1800"/>
          </a:p>
          <a:p>
            <a:pPr indent="0" lvl="0" marL="0" rtl="0" algn="l">
              <a:spcBef>
                <a:spcPts val="1200"/>
              </a:spcBef>
              <a:spcAft>
                <a:spcPts val="1200"/>
              </a:spcAft>
              <a:buNone/>
            </a:pPr>
            <a:r>
              <a:t/>
            </a:r>
            <a:endParaRPr b="0" sz="1800"/>
          </a:p>
        </p:txBody>
      </p:sp>
      <p:sp>
        <p:nvSpPr>
          <p:cNvPr id="240" name="Google Shape;240;p34"/>
          <p:cNvSpPr txBox="1"/>
          <p:nvPr>
            <p:ph type="title"/>
          </p:nvPr>
        </p:nvSpPr>
        <p:spPr>
          <a:xfrm>
            <a:off x="1487078" y="931653"/>
            <a:ext cx="6817200" cy="168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0" lang="en" sz="1800"/>
              <a:t>First, we will do a </a:t>
            </a:r>
            <a:r>
              <a:rPr lang="en" sz="1800"/>
              <a:t>brief analysis of current food waste management</a:t>
            </a:r>
            <a:r>
              <a:rPr b="0" lang="en" sz="1800"/>
              <a:t> and how much the U.S. wastes and examine how much more there is still to be done. We will scrape the necessary data from the web using the JSON and BeautifulSoup Python packages. The data will be stored in a Pandas dataframe and visualized using Folium and Matplotlib. </a:t>
            </a:r>
            <a:endParaRPr b="0" sz="1800">
              <a:solidFill>
                <a:schemeClr val="lt1"/>
              </a:solidFill>
            </a:endParaRPr>
          </a:p>
        </p:txBody>
      </p:sp>
      <p:sp>
        <p:nvSpPr>
          <p:cNvPr id="241" name="Google Shape;241;p34"/>
          <p:cNvSpPr txBox="1"/>
          <p:nvPr/>
        </p:nvSpPr>
        <p:spPr>
          <a:xfrm>
            <a:off x="425600" y="1003600"/>
            <a:ext cx="975600" cy="16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latin typeface="Lato"/>
                <a:ea typeface="Lato"/>
                <a:cs typeface="Lato"/>
                <a:sym typeface="Lato"/>
              </a:rPr>
              <a:t>1</a:t>
            </a:r>
            <a:endParaRPr sz="7200">
              <a:solidFill>
                <a:srgbClr val="FFFFFF"/>
              </a:solidFill>
              <a:latin typeface="Lato"/>
              <a:ea typeface="Lato"/>
              <a:cs typeface="Lato"/>
              <a:sym typeface="Lato"/>
            </a:endParaRPr>
          </a:p>
        </p:txBody>
      </p:sp>
      <p:sp>
        <p:nvSpPr>
          <p:cNvPr id="242" name="Google Shape;242;p34"/>
          <p:cNvSpPr txBox="1"/>
          <p:nvPr/>
        </p:nvSpPr>
        <p:spPr>
          <a:xfrm>
            <a:off x="806600" y="2897450"/>
            <a:ext cx="975600" cy="16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latin typeface="Lato"/>
                <a:ea typeface="Lato"/>
                <a:cs typeface="Lato"/>
                <a:sym typeface="Lato"/>
              </a:rPr>
              <a:t>2</a:t>
            </a:r>
            <a:endParaRPr sz="7200">
              <a:solidFill>
                <a:srgbClr val="FFFFFF"/>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5"/>
          <p:cNvSpPr/>
          <p:nvPr/>
        </p:nvSpPr>
        <p:spPr>
          <a:xfrm>
            <a:off x="1140100" y="946600"/>
            <a:ext cx="7223400" cy="1548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txBox="1"/>
          <p:nvPr>
            <p:ph type="title"/>
          </p:nvPr>
        </p:nvSpPr>
        <p:spPr>
          <a:xfrm>
            <a:off x="642750" y="310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49" name="Google Shape;249;p35"/>
          <p:cNvSpPr txBox="1"/>
          <p:nvPr>
            <p:ph type="title"/>
          </p:nvPr>
        </p:nvSpPr>
        <p:spPr>
          <a:xfrm>
            <a:off x="1343125" y="1080350"/>
            <a:ext cx="68169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0" lang="en" sz="1800"/>
              <a:t>Next, we will use the </a:t>
            </a:r>
            <a:r>
              <a:rPr lang="en" sz="1800"/>
              <a:t>K-Means clustering algorithm</a:t>
            </a:r>
            <a:r>
              <a:rPr b="0" lang="en" sz="1800"/>
              <a:t> to cluster the neighborhoods to determine which are the high-density food waste producer neighborhoods.</a:t>
            </a:r>
            <a:endParaRPr b="0" sz="1800"/>
          </a:p>
        </p:txBody>
      </p:sp>
      <p:sp>
        <p:nvSpPr>
          <p:cNvPr id="250" name="Google Shape;250;p35"/>
          <p:cNvSpPr/>
          <p:nvPr/>
        </p:nvSpPr>
        <p:spPr>
          <a:xfrm>
            <a:off x="1506350" y="2775400"/>
            <a:ext cx="7223400" cy="1548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txBox="1"/>
          <p:nvPr>
            <p:ph type="title"/>
          </p:nvPr>
        </p:nvSpPr>
        <p:spPr>
          <a:xfrm>
            <a:off x="1688250" y="2884975"/>
            <a:ext cx="68529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2"/>
              </a:buClr>
              <a:buSzPts val="1100"/>
              <a:buFont typeface="Arial"/>
              <a:buNone/>
            </a:pPr>
            <a:r>
              <a:rPr b="0" lang="en" sz="1800"/>
              <a:t>Based on our K-Means clustering analysis, we will </a:t>
            </a:r>
            <a:r>
              <a:rPr lang="en" sz="1800"/>
              <a:t>examine and determine the best neighborhood</a:t>
            </a:r>
            <a:r>
              <a:rPr b="0" lang="en" sz="1800"/>
              <a:t> for a Food Waste Management Center.</a:t>
            </a:r>
            <a:endParaRPr b="0" sz="1800"/>
          </a:p>
        </p:txBody>
      </p:sp>
      <p:sp>
        <p:nvSpPr>
          <p:cNvPr id="252" name="Google Shape;252;p35"/>
          <p:cNvSpPr txBox="1"/>
          <p:nvPr/>
        </p:nvSpPr>
        <p:spPr>
          <a:xfrm>
            <a:off x="273200" y="927400"/>
            <a:ext cx="975600" cy="16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latin typeface="Lato"/>
                <a:ea typeface="Lato"/>
                <a:cs typeface="Lato"/>
                <a:sym typeface="Lato"/>
              </a:rPr>
              <a:t>3</a:t>
            </a:r>
            <a:endParaRPr sz="7200">
              <a:solidFill>
                <a:srgbClr val="FFFFFF"/>
              </a:solidFill>
              <a:latin typeface="Lato"/>
              <a:ea typeface="Lato"/>
              <a:cs typeface="Lato"/>
              <a:sym typeface="Lato"/>
            </a:endParaRPr>
          </a:p>
        </p:txBody>
      </p:sp>
      <p:sp>
        <p:nvSpPr>
          <p:cNvPr id="253" name="Google Shape;253;p35"/>
          <p:cNvSpPr txBox="1"/>
          <p:nvPr/>
        </p:nvSpPr>
        <p:spPr>
          <a:xfrm>
            <a:off x="654200" y="2821250"/>
            <a:ext cx="975600" cy="16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latin typeface="Lato"/>
                <a:ea typeface="Lato"/>
                <a:cs typeface="Lato"/>
                <a:sym typeface="Lato"/>
              </a:rPr>
              <a:t>4</a:t>
            </a:r>
            <a:endParaRPr sz="7200">
              <a:solidFill>
                <a:srgbClr val="FFFFFF"/>
              </a:solidFill>
              <a:latin typeface="Lato"/>
              <a:ea typeface="Lato"/>
              <a:cs typeface="Lato"/>
              <a:sym typeface="Lato"/>
            </a:endParaRPr>
          </a:p>
        </p:txBody>
      </p:sp>
      <p:pic>
        <p:nvPicPr>
          <p:cNvPr id="254" name="Google Shape;254;p35"/>
          <p:cNvPicPr preferRelativeResize="0"/>
          <p:nvPr/>
        </p:nvPicPr>
        <p:blipFill>
          <a:blip r:embed="rId3">
            <a:alphaModFix/>
          </a:blip>
          <a:stretch>
            <a:fillRect/>
          </a:stretch>
        </p:blipFill>
        <p:spPr>
          <a:xfrm>
            <a:off x="7431275" y="3735648"/>
            <a:ext cx="1226375" cy="121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6"/>
          <p:cNvSpPr txBox="1"/>
          <p:nvPr>
            <p:ph idx="4294967295" type="title"/>
          </p:nvPr>
        </p:nvSpPr>
        <p:spPr>
          <a:xfrm>
            <a:off x="535775" y="225225"/>
            <a:ext cx="746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This Project Around the Web</a:t>
            </a:r>
            <a:endParaRPr sz="2400"/>
          </a:p>
        </p:txBody>
      </p:sp>
      <p:sp>
        <p:nvSpPr>
          <p:cNvPr id="260" name="Google Shape;260;p36"/>
          <p:cNvSpPr txBox="1"/>
          <p:nvPr>
            <p:ph idx="4294967295" type="title"/>
          </p:nvPr>
        </p:nvSpPr>
        <p:spPr>
          <a:xfrm>
            <a:off x="535775" y="2066025"/>
            <a:ext cx="7869300" cy="2803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00">
                <a:latin typeface="Lato"/>
                <a:ea typeface="Lato"/>
                <a:cs typeface="Lato"/>
                <a:sym typeface="Lato"/>
              </a:rPr>
              <a:t>IBM Watson Studio: </a:t>
            </a:r>
            <a:r>
              <a:rPr b="0" lang="en" sz="2000" u="sng">
                <a:solidFill>
                  <a:schemeClr val="hlink"/>
                </a:solidFill>
                <a:latin typeface="Lato"/>
                <a:ea typeface="Lato"/>
                <a:cs typeface="Lato"/>
                <a:sym typeface="Lato"/>
                <a:hlinkClick r:id="rId3"/>
              </a:rPr>
              <a:t>https://jp-tok.dataplatform.cloud.ibm.com/analytics/notebooks/v2/cc31f32a-f0ad-43e4-a474-79f89ad0d697?projectid=0e052036-fd3e-4893-a04b-46349d1af3d9&amp;context=analytics</a:t>
            </a:r>
            <a:endParaRPr b="0" sz="2000">
              <a:latin typeface="Lato"/>
              <a:ea typeface="Lato"/>
              <a:cs typeface="Lato"/>
              <a:sym typeface="Lato"/>
            </a:endParaRPr>
          </a:p>
          <a:p>
            <a:pPr indent="0" lvl="0" marL="0" rtl="0" algn="l">
              <a:lnSpc>
                <a:spcPct val="115000"/>
              </a:lnSpc>
              <a:spcBef>
                <a:spcPts val="1600"/>
              </a:spcBef>
              <a:spcAft>
                <a:spcPts val="1600"/>
              </a:spcAft>
              <a:buNone/>
            </a:pPr>
            <a:r>
              <a:rPr b="0" lang="en" sz="2000">
                <a:latin typeface="Lato"/>
                <a:ea typeface="Lato"/>
                <a:cs typeface="Lato"/>
                <a:sym typeface="Lato"/>
              </a:rPr>
              <a:t>Github: </a:t>
            </a:r>
            <a:r>
              <a:rPr b="0" lang="en" sz="2000" u="sng">
                <a:solidFill>
                  <a:schemeClr val="hlink"/>
                </a:solidFill>
                <a:latin typeface="Lato"/>
                <a:ea typeface="Lato"/>
                <a:cs typeface="Lato"/>
                <a:sym typeface="Lato"/>
                <a:hlinkClick r:id="rId4"/>
              </a:rPr>
              <a:t>https://github.com/Glitch852/Coursera_Capstone/blob/master/IBM%20Data%20Science%20Capstone%20-%20Final.ipynb</a:t>
            </a:r>
            <a:endParaRPr b="0" sz="2000">
              <a:latin typeface="Lato"/>
              <a:ea typeface="Lato"/>
              <a:cs typeface="Lato"/>
              <a:sym typeface="Lato"/>
            </a:endParaRPr>
          </a:p>
        </p:txBody>
      </p:sp>
      <p:sp>
        <p:nvSpPr>
          <p:cNvPr id="261" name="Google Shape;261;p36"/>
          <p:cNvSpPr txBox="1"/>
          <p:nvPr>
            <p:ph idx="4294967295" type="title"/>
          </p:nvPr>
        </p:nvSpPr>
        <p:spPr>
          <a:xfrm>
            <a:off x="535775" y="993225"/>
            <a:ext cx="746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This project can be found around the web at the following links:</a:t>
            </a:r>
            <a:endParaRPr sz="24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7"/>
          <p:cNvSpPr txBox="1"/>
          <p:nvPr>
            <p:ph idx="4294967295" type="title"/>
          </p:nvPr>
        </p:nvSpPr>
        <p:spPr>
          <a:xfrm>
            <a:off x="535775" y="225225"/>
            <a:ext cx="746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References</a:t>
            </a:r>
            <a:endParaRPr sz="2400"/>
          </a:p>
        </p:txBody>
      </p:sp>
      <p:sp>
        <p:nvSpPr>
          <p:cNvPr id="267" name="Google Shape;267;p37"/>
          <p:cNvSpPr txBox="1"/>
          <p:nvPr>
            <p:ph idx="4294967295" type="title"/>
          </p:nvPr>
        </p:nvSpPr>
        <p:spPr>
          <a:xfrm>
            <a:off x="535775" y="993225"/>
            <a:ext cx="7869300" cy="38766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Lato"/>
              <a:buAutoNum type="arabicParenR"/>
            </a:pPr>
            <a:r>
              <a:rPr b="0" lang="en" sz="1200">
                <a:latin typeface="Lato"/>
                <a:ea typeface="Lato"/>
                <a:cs typeface="Lato"/>
                <a:sym typeface="Lato"/>
              </a:rPr>
              <a:t>U.S. Food and Drug Administration, "Food Waste and Loss", </a:t>
            </a:r>
            <a:r>
              <a:rPr b="0" lang="en" sz="1200" u="sng">
                <a:solidFill>
                  <a:schemeClr val="hlink"/>
                </a:solidFill>
                <a:latin typeface="Lato"/>
                <a:ea typeface="Lato"/>
                <a:cs typeface="Lato"/>
                <a:sym typeface="Lato"/>
                <a:hlinkClick r:id="rId3"/>
              </a:rPr>
              <a:t>https://www.fda.gov/food/consumers/food-waste-and-loss</a:t>
            </a:r>
            <a:endParaRPr b="0" sz="1200">
              <a:latin typeface="Lato"/>
              <a:ea typeface="Lato"/>
              <a:cs typeface="Lato"/>
              <a:sym typeface="Lato"/>
            </a:endParaRPr>
          </a:p>
          <a:p>
            <a:pPr indent="-304800" lvl="0" marL="457200" rtl="0" algn="l">
              <a:lnSpc>
                <a:spcPct val="115000"/>
              </a:lnSpc>
              <a:spcBef>
                <a:spcPts val="0"/>
              </a:spcBef>
              <a:spcAft>
                <a:spcPts val="0"/>
              </a:spcAft>
              <a:buSzPts val="1200"/>
              <a:buFont typeface="Lato"/>
              <a:buAutoNum type="arabicParenR"/>
            </a:pPr>
            <a:r>
              <a:rPr b="0" lang="en" sz="1200">
                <a:latin typeface="Lato"/>
                <a:ea typeface="Lato"/>
                <a:cs typeface="Lato"/>
                <a:sym typeface="Lato"/>
              </a:rPr>
              <a:t>Jean C. Buzby, Hodan F. Wells, and Jeffrey Hyman (United States Department of Agriculture), "The Estimated Amount, Value, and Calories of Postharvest Food Losses at the Retail and Consumer Levels in the United States", </a:t>
            </a:r>
            <a:r>
              <a:rPr b="0" lang="en" sz="1200" u="sng">
                <a:solidFill>
                  <a:schemeClr val="hlink"/>
                </a:solidFill>
                <a:latin typeface="Lato"/>
                <a:ea typeface="Lato"/>
                <a:cs typeface="Lato"/>
                <a:sym typeface="Lato"/>
                <a:hlinkClick r:id="rId4"/>
              </a:rPr>
              <a:t>https://www.ers.usda.gov/webdocs/publications/43833/43680_eib121.pdf</a:t>
            </a:r>
            <a:endParaRPr b="0" sz="1200">
              <a:latin typeface="Lato"/>
              <a:ea typeface="Lato"/>
              <a:cs typeface="Lato"/>
              <a:sym typeface="Lato"/>
            </a:endParaRPr>
          </a:p>
          <a:p>
            <a:pPr indent="-304800" lvl="0" marL="457200" rtl="0" algn="l">
              <a:lnSpc>
                <a:spcPct val="115000"/>
              </a:lnSpc>
              <a:spcBef>
                <a:spcPts val="0"/>
              </a:spcBef>
              <a:spcAft>
                <a:spcPts val="0"/>
              </a:spcAft>
              <a:buSzPts val="1200"/>
              <a:buFont typeface="Lato"/>
              <a:buAutoNum type="arabicParenR"/>
            </a:pPr>
            <a:r>
              <a:rPr b="0" lang="en" sz="1200">
                <a:latin typeface="Lato"/>
                <a:ea typeface="Lato"/>
                <a:cs typeface="Lato"/>
                <a:sym typeface="Lato"/>
              </a:rPr>
              <a:t>Harvard T.H. Chan School of Public Health, "Food Waste: The Big Picture", </a:t>
            </a:r>
            <a:r>
              <a:rPr b="0" lang="en" sz="1200" u="sng">
                <a:solidFill>
                  <a:schemeClr val="hlink"/>
                </a:solidFill>
                <a:latin typeface="Lato"/>
                <a:ea typeface="Lato"/>
                <a:cs typeface="Lato"/>
                <a:sym typeface="Lato"/>
                <a:hlinkClick r:id="rId5"/>
              </a:rPr>
              <a:t>https://www.hsph.harvard.edu/nutritionsource/sustainability/food-waste/</a:t>
            </a:r>
            <a:endParaRPr b="0" sz="1200">
              <a:latin typeface="Lato"/>
              <a:ea typeface="Lato"/>
              <a:cs typeface="Lato"/>
              <a:sym typeface="Lato"/>
            </a:endParaRPr>
          </a:p>
          <a:p>
            <a:pPr indent="-304800" lvl="0" marL="457200" rtl="0" algn="l">
              <a:lnSpc>
                <a:spcPct val="115000"/>
              </a:lnSpc>
              <a:spcBef>
                <a:spcPts val="0"/>
              </a:spcBef>
              <a:spcAft>
                <a:spcPts val="0"/>
              </a:spcAft>
              <a:buSzPts val="1200"/>
              <a:buFont typeface="Lato"/>
              <a:buAutoNum type="arabicParenR"/>
            </a:pPr>
            <a:r>
              <a:rPr b="0" lang="en" sz="1200">
                <a:latin typeface="Lato"/>
                <a:ea typeface="Lato"/>
                <a:cs typeface="Lato"/>
                <a:sym typeface="Lato"/>
              </a:rPr>
              <a:t>Eleanor Goldberg, "These States Waste The Most Groceries And Restaurant Meals", </a:t>
            </a:r>
            <a:r>
              <a:rPr b="0" lang="en" sz="1200" u="sng">
                <a:solidFill>
                  <a:schemeClr val="hlink"/>
                </a:solidFill>
                <a:latin typeface="Lato"/>
                <a:ea typeface="Lato"/>
                <a:cs typeface="Lato"/>
                <a:sym typeface="Lato"/>
                <a:hlinkClick r:id="rId6"/>
              </a:rPr>
              <a:t>https://www.huffpost.com/entry/these-states-waste-the-most-groceries_n_57b1f085e4b007c36e4f7168</a:t>
            </a:r>
            <a:endParaRPr b="0" sz="1200">
              <a:latin typeface="Lato"/>
              <a:ea typeface="Lato"/>
              <a:cs typeface="Lato"/>
              <a:sym typeface="Lato"/>
            </a:endParaRPr>
          </a:p>
        </p:txBody>
      </p:sp>
      <p:pic>
        <p:nvPicPr>
          <p:cNvPr id="268" name="Google Shape;268;p37"/>
          <p:cNvPicPr preferRelativeResize="0"/>
          <p:nvPr/>
        </p:nvPicPr>
        <p:blipFill>
          <a:blip r:embed="rId7">
            <a:alphaModFix/>
          </a:blip>
          <a:stretch>
            <a:fillRect/>
          </a:stretch>
        </p:blipFill>
        <p:spPr>
          <a:xfrm>
            <a:off x="6901850" y="3205975"/>
            <a:ext cx="1781501" cy="1770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38"/>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274" name="Google Shape;274;p38"/>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Thank you for reading my report!</a:t>
            </a:r>
            <a:endParaRPr/>
          </a:p>
          <a:p>
            <a:pPr indent="457200" lvl="0" marL="0" rtl="0" algn="l">
              <a:spcBef>
                <a:spcPts val="0"/>
              </a:spcBef>
              <a:spcAft>
                <a:spcPts val="0"/>
              </a:spcAft>
              <a:buNone/>
            </a:pPr>
            <a:r>
              <a:rPr lang="en">
                <a:solidFill>
                  <a:srgbClr val="FF9900"/>
                </a:solidFill>
              </a:rPr>
              <a:t>-Eugene</a:t>
            </a:r>
            <a:endParaRPr>
              <a:solidFill>
                <a:srgbClr val="FF99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a:off x="6276975" y="2906875"/>
            <a:ext cx="2602175" cy="1734775"/>
          </a:xfrm>
          <a:prstGeom prst="rect">
            <a:avLst/>
          </a:prstGeom>
          <a:noFill/>
          <a:ln>
            <a:noFill/>
          </a:ln>
        </p:spPr>
      </p:pic>
      <p:sp>
        <p:nvSpPr>
          <p:cNvPr id="88" name="Google Shape;88;p15"/>
          <p:cNvSpPr txBox="1"/>
          <p:nvPr>
            <p:ph idx="4294967295" type="title"/>
          </p:nvPr>
        </p:nvSpPr>
        <p:spPr>
          <a:xfrm>
            <a:off x="535775" y="2252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Introduction</a:t>
            </a:r>
            <a:endParaRPr sz="2400"/>
          </a:p>
        </p:txBody>
      </p:sp>
      <p:sp>
        <p:nvSpPr>
          <p:cNvPr id="89" name="Google Shape;89;p15"/>
          <p:cNvSpPr txBox="1"/>
          <p:nvPr>
            <p:ph idx="4294967295" type="title"/>
          </p:nvPr>
        </p:nvSpPr>
        <p:spPr>
          <a:xfrm>
            <a:off x="535775" y="1690600"/>
            <a:ext cx="6364200" cy="280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000">
                <a:latin typeface="Lato"/>
                <a:ea typeface="Lato"/>
                <a:cs typeface="Lato"/>
                <a:sym typeface="Lato"/>
              </a:rPr>
              <a:t>In 2010 alone, based on the USDA’s Economic Research Service, 31 percent food loss occured at the retail and consumer levels, corresponding to approximately </a:t>
            </a:r>
            <a:r>
              <a:rPr lang="en" sz="2000">
                <a:latin typeface="Lato"/>
                <a:ea typeface="Lato"/>
                <a:cs typeface="Lato"/>
                <a:sym typeface="Lato"/>
              </a:rPr>
              <a:t>133 billion pounds and $161 billion worth of food.</a:t>
            </a:r>
            <a:r>
              <a:rPr b="0" lang="en" sz="2000">
                <a:latin typeface="Lato"/>
                <a:ea typeface="Lato"/>
                <a:cs typeface="Lato"/>
                <a:sym typeface="Lato"/>
              </a:rPr>
              <a:t> (1)</a:t>
            </a:r>
            <a:endParaRPr b="0" sz="2000">
              <a:latin typeface="Lato"/>
              <a:ea typeface="Lato"/>
              <a:cs typeface="Lato"/>
              <a:sym typeface="Lato"/>
            </a:endParaRPr>
          </a:p>
          <a:p>
            <a:pPr indent="0" lvl="0" marL="0" rtl="0" algn="l">
              <a:lnSpc>
                <a:spcPct val="115000"/>
              </a:lnSpc>
              <a:spcBef>
                <a:spcPts val="1600"/>
              </a:spcBef>
              <a:spcAft>
                <a:spcPts val="1600"/>
              </a:spcAft>
              <a:buNone/>
            </a:pPr>
            <a:r>
              <a:t/>
            </a:r>
            <a:endParaRPr b="0" sz="2000">
              <a:latin typeface="Lato"/>
              <a:ea typeface="Lato"/>
              <a:cs typeface="Lato"/>
              <a:sym typeface="Lato"/>
            </a:endParaRPr>
          </a:p>
        </p:txBody>
      </p:sp>
      <p:sp>
        <p:nvSpPr>
          <p:cNvPr id="90" name="Google Shape;90;p15"/>
          <p:cNvSpPr txBox="1"/>
          <p:nvPr>
            <p:ph idx="4294967295" type="title"/>
          </p:nvPr>
        </p:nvSpPr>
        <p:spPr>
          <a:xfrm>
            <a:off x="535775" y="993225"/>
            <a:ext cx="746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The Problem - Food Waste in the U.S.</a:t>
            </a:r>
            <a:endParaRPr/>
          </a:p>
        </p:txBody>
      </p:sp>
      <p:pic>
        <p:nvPicPr>
          <p:cNvPr id="91" name="Google Shape;91;p15"/>
          <p:cNvPicPr preferRelativeResize="0"/>
          <p:nvPr/>
        </p:nvPicPr>
        <p:blipFill>
          <a:blip r:embed="rId4">
            <a:alphaModFix/>
          </a:blip>
          <a:stretch>
            <a:fillRect/>
          </a:stretch>
        </p:blipFill>
        <p:spPr>
          <a:xfrm>
            <a:off x="1907375" y="3311475"/>
            <a:ext cx="3288650" cy="1644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16"/>
          <p:cNvPicPr preferRelativeResize="0"/>
          <p:nvPr/>
        </p:nvPicPr>
        <p:blipFill>
          <a:blip r:embed="rId3">
            <a:alphaModFix/>
          </a:blip>
          <a:stretch>
            <a:fillRect/>
          </a:stretch>
        </p:blipFill>
        <p:spPr>
          <a:xfrm>
            <a:off x="5732985" y="1121250"/>
            <a:ext cx="3192564" cy="3825275"/>
          </a:xfrm>
          <a:prstGeom prst="rect">
            <a:avLst/>
          </a:prstGeom>
          <a:noFill/>
          <a:ln>
            <a:noFill/>
          </a:ln>
        </p:spPr>
      </p:pic>
      <p:sp>
        <p:nvSpPr>
          <p:cNvPr id="97" name="Google Shape;97;p16"/>
          <p:cNvSpPr txBox="1"/>
          <p:nvPr>
            <p:ph idx="4294967295" type="title"/>
          </p:nvPr>
        </p:nvSpPr>
        <p:spPr>
          <a:xfrm>
            <a:off x="535775" y="2252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Introduction</a:t>
            </a:r>
            <a:endParaRPr sz="2400"/>
          </a:p>
        </p:txBody>
      </p:sp>
      <p:sp>
        <p:nvSpPr>
          <p:cNvPr id="98" name="Google Shape;98;p16"/>
          <p:cNvSpPr txBox="1"/>
          <p:nvPr>
            <p:ph idx="4294967295" type="title"/>
          </p:nvPr>
        </p:nvSpPr>
        <p:spPr>
          <a:xfrm>
            <a:off x="535775" y="1623025"/>
            <a:ext cx="6364200" cy="309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2000">
                <a:latin typeface="Lato"/>
                <a:ea typeface="Lato"/>
                <a:cs typeface="Lato"/>
                <a:sym typeface="Lato"/>
              </a:rPr>
              <a:t>This wasted food is the largest category of </a:t>
            </a:r>
            <a:r>
              <a:rPr lang="en" sz="2000">
                <a:latin typeface="Lato"/>
                <a:ea typeface="Lato"/>
                <a:cs typeface="Lato"/>
                <a:sym typeface="Lato"/>
              </a:rPr>
              <a:t>material placed in landfills </a:t>
            </a:r>
            <a:r>
              <a:rPr b="0" lang="en" sz="2000">
                <a:latin typeface="Lato"/>
                <a:ea typeface="Lato"/>
                <a:cs typeface="Lato"/>
                <a:sym typeface="Lato"/>
              </a:rPr>
              <a:t>(2) and the rotting food waste </a:t>
            </a:r>
            <a:r>
              <a:rPr lang="en" sz="2000">
                <a:latin typeface="Lato"/>
                <a:ea typeface="Lato"/>
                <a:cs typeface="Lato"/>
                <a:sym typeface="Lato"/>
              </a:rPr>
              <a:t>contributes a large part to global greenhouse gas emissions</a:t>
            </a:r>
            <a:r>
              <a:rPr b="0" lang="en" sz="2000">
                <a:latin typeface="Lato"/>
                <a:ea typeface="Lato"/>
                <a:cs typeface="Lato"/>
                <a:sym typeface="Lato"/>
              </a:rPr>
              <a:t> resulting in global warming and climate change. </a:t>
            </a:r>
            <a:endParaRPr b="0" sz="2000">
              <a:latin typeface="Lato"/>
              <a:ea typeface="Lato"/>
              <a:cs typeface="Lato"/>
              <a:sym typeface="Lato"/>
            </a:endParaRPr>
          </a:p>
        </p:txBody>
      </p:sp>
      <p:sp>
        <p:nvSpPr>
          <p:cNvPr id="99" name="Google Shape;99;p16"/>
          <p:cNvSpPr txBox="1"/>
          <p:nvPr>
            <p:ph idx="4294967295" type="title"/>
          </p:nvPr>
        </p:nvSpPr>
        <p:spPr>
          <a:xfrm>
            <a:off x="535775" y="993225"/>
            <a:ext cx="746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The Result?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7"/>
          <p:cNvSpPr txBox="1"/>
          <p:nvPr>
            <p:ph idx="4294967295" type="title"/>
          </p:nvPr>
        </p:nvSpPr>
        <p:spPr>
          <a:xfrm>
            <a:off x="535775" y="2252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Introduction</a:t>
            </a:r>
            <a:endParaRPr sz="2400"/>
          </a:p>
        </p:txBody>
      </p:sp>
      <p:sp>
        <p:nvSpPr>
          <p:cNvPr id="105" name="Google Shape;105;p17"/>
          <p:cNvSpPr txBox="1"/>
          <p:nvPr>
            <p:ph idx="4294967295" type="title"/>
          </p:nvPr>
        </p:nvSpPr>
        <p:spPr>
          <a:xfrm>
            <a:off x="535775" y="1470625"/>
            <a:ext cx="6364200" cy="309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2000">
                <a:latin typeface="Lato"/>
                <a:ea typeface="Lato"/>
                <a:cs typeface="Lato"/>
                <a:sym typeface="Lato"/>
              </a:rPr>
              <a:t>By more efficiently managing our food supply chains and wasted foods, </a:t>
            </a:r>
            <a:r>
              <a:rPr lang="en" sz="2000">
                <a:latin typeface="Lato"/>
                <a:ea typeface="Lato"/>
                <a:cs typeface="Lato"/>
                <a:sym typeface="Lato"/>
              </a:rPr>
              <a:t>we can save money, water, and energy, mitigate climate change</a:t>
            </a:r>
            <a:r>
              <a:rPr b="0" lang="en" sz="2000">
                <a:latin typeface="Lato"/>
                <a:ea typeface="Lato"/>
                <a:cs typeface="Lato"/>
                <a:sym typeface="Lato"/>
              </a:rPr>
              <a:t>, and reduce our impact on the environment, all while </a:t>
            </a:r>
            <a:r>
              <a:rPr lang="en" sz="2000">
                <a:latin typeface="Lato"/>
                <a:ea typeface="Lato"/>
                <a:cs typeface="Lato"/>
                <a:sym typeface="Lato"/>
              </a:rPr>
              <a:t>feeding more people, reducing poverty, and improving impoverished communities.</a:t>
            </a:r>
            <a:endParaRPr sz="2000">
              <a:latin typeface="Lato"/>
              <a:ea typeface="Lato"/>
              <a:cs typeface="Lato"/>
              <a:sym typeface="Lato"/>
            </a:endParaRPr>
          </a:p>
        </p:txBody>
      </p:sp>
      <p:sp>
        <p:nvSpPr>
          <p:cNvPr id="106" name="Google Shape;106;p17"/>
          <p:cNvSpPr txBox="1"/>
          <p:nvPr>
            <p:ph idx="4294967295" type="title"/>
          </p:nvPr>
        </p:nvSpPr>
        <p:spPr>
          <a:xfrm>
            <a:off x="535775" y="840825"/>
            <a:ext cx="7465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What can we do?</a:t>
            </a:r>
            <a:endParaRPr/>
          </a:p>
        </p:txBody>
      </p:sp>
      <p:pic>
        <p:nvPicPr>
          <p:cNvPr id="107" name="Google Shape;107;p17"/>
          <p:cNvPicPr preferRelativeResize="0"/>
          <p:nvPr/>
        </p:nvPicPr>
        <p:blipFill>
          <a:blip r:embed="rId3">
            <a:alphaModFix/>
          </a:blip>
          <a:stretch>
            <a:fillRect/>
          </a:stretch>
        </p:blipFill>
        <p:spPr>
          <a:xfrm>
            <a:off x="5960225" y="3208150"/>
            <a:ext cx="2955175" cy="166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1" name="Shape 111"/>
        <p:cNvGrpSpPr/>
        <p:nvPr/>
      </p:nvGrpSpPr>
      <p:grpSpPr>
        <a:xfrm>
          <a:off x="0" y="0"/>
          <a:ext cx="0" cy="0"/>
          <a:chOff x="0" y="0"/>
          <a:chExt cx="0" cy="0"/>
        </a:xfrm>
      </p:grpSpPr>
      <p:pic>
        <p:nvPicPr>
          <p:cNvPr id="112" name="Google Shape;112;p18"/>
          <p:cNvPicPr preferRelativeResize="0"/>
          <p:nvPr/>
        </p:nvPicPr>
        <p:blipFill>
          <a:blip r:embed="rId3">
            <a:alphaModFix/>
          </a:blip>
          <a:stretch>
            <a:fillRect/>
          </a:stretch>
        </p:blipFill>
        <p:spPr>
          <a:xfrm>
            <a:off x="794525" y="86525"/>
            <a:ext cx="7513125" cy="5044574"/>
          </a:xfrm>
          <a:prstGeom prst="rect">
            <a:avLst/>
          </a:prstGeom>
          <a:noFill/>
          <a:ln>
            <a:noFill/>
          </a:ln>
        </p:spPr>
      </p:pic>
      <p:pic>
        <p:nvPicPr>
          <p:cNvPr descr="Piece of duct tape sticking a note to the slide" id="113" name="Google Shape;113;p18"/>
          <p:cNvPicPr preferRelativeResize="0"/>
          <p:nvPr/>
        </p:nvPicPr>
        <p:blipFill rotWithShape="1">
          <a:blip r:embed="rId4">
            <a:alphaModFix/>
          </a:blip>
          <a:srcRect b="10011" l="9244" r="2118" t="5926"/>
          <a:stretch/>
        </p:blipFill>
        <p:spPr>
          <a:xfrm rot="154828">
            <a:off x="3536000" y="71101"/>
            <a:ext cx="2072000" cy="736050"/>
          </a:xfrm>
          <a:prstGeom prst="rect">
            <a:avLst/>
          </a:prstGeom>
          <a:noFill/>
          <a:ln>
            <a:noFill/>
          </a:ln>
        </p:spPr>
      </p:pic>
      <p:sp>
        <p:nvSpPr>
          <p:cNvPr id="114" name="Google Shape;114;p18"/>
          <p:cNvSpPr txBox="1"/>
          <p:nvPr>
            <p:ph idx="4294967295" type="body"/>
          </p:nvPr>
        </p:nvSpPr>
        <p:spPr>
          <a:xfrm>
            <a:off x="1714500" y="1225075"/>
            <a:ext cx="5708400" cy="3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“Food losses” are inefficiencies that occur before the food reaches the consumer (issues in the production, storage, processing, distribution, etc.) whereas </a:t>
            </a:r>
            <a:r>
              <a:rPr b="1" lang="en" sz="1200">
                <a:latin typeface="Raleway"/>
                <a:ea typeface="Raleway"/>
                <a:cs typeface="Raleway"/>
                <a:sym typeface="Raleway"/>
              </a:rPr>
              <a:t>“food waste” refers to food that is fit for consumption but consciously discarded</a:t>
            </a:r>
            <a:r>
              <a:rPr lang="en" sz="1200">
                <a:latin typeface="Raleway"/>
                <a:ea typeface="Raleway"/>
                <a:cs typeface="Raleway"/>
                <a:sym typeface="Raleway"/>
              </a:rPr>
              <a:t> at the retail or consumption phases. (3) This report will focus primarily on food waste.</a:t>
            </a:r>
            <a:endParaRPr sz="1200">
              <a:solidFill>
                <a:schemeClr val="dk2"/>
              </a:solidFill>
              <a:latin typeface="Raleway"/>
              <a:ea typeface="Raleway"/>
              <a:cs typeface="Raleway"/>
              <a:sym typeface="Raleway"/>
            </a:endParaRPr>
          </a:p>
          <a:p>
            <a:pPr indent="0" lvl="0" marL="0" rtl="0" algn="l">
              <a:spcBef>
                <a:spcPts val="1600"/>
              </a:spcBef>
              <a:spcAft>
                <a:spcPts val="0"/>
              </a:spcAft>
              <a:buNone/>
            </a:pPr>
            <a:r>
              <a:rPr b="1" lang="en" sz="1400">
                <a:solidFill>
                  <a:schemeClr val="dk1"/>
                </a:solidFill>
                <a:latin typeface="Raleway"/>
                <a:ea typeface="Raleway"/>
                <a:cs typeface="Raleway"/>
                <a:sym typeface="Raleway"/>
              </a:rPr>
              <a:t>Sources of Food Waste:</a:t>
            </a:r>
            <a:br>
              <a:rPr lang="en" sz="1400">
                <a:latin typeface="Raleway"/>
                <a:ea typeface="Raleway"/>
                <a:cs typeface="Raleway"/>
                <a:sym typeface="Raleway"/>
              </a:rPr>
            </a:br>
            <a:r>
              <a:rPr lang="en" sz="1400">
                <a:latin typeface="Raleway Light"/>
                <a:ea typeface="Raleway Light"/>
                <a:cs typeface="Raleway Light"/>
                <a:sym typeface="Raleway Light"/>
              </a:rPr>
              <a:t>- </a:t>
            </a:r>
            <a:r>
              <a:rPr b="1" lang="en" sz="1400">
                <a:latin typeface="Raleway"/>
                <a:ea typeface="Raleway"/>
                <a:cs typeface="Raleway"/>
                <a:sym typeface="Raleway"/>
              </a:rPr>
              <a:t>Residential </a:t>
            </a:r>
            <a:r>
              <a:rPr lang="en" sz="1400">
                <a:latin typeface="Raleway Light"/>
                <a:ea typeface="Raleway Light"/>
                <a:cs typeface="Raleway Light"/>
                <a:sym typeface="Raleway Light"/>
              </a:rPr>
              <a:t>(Homes, apartments, dwellings): Primarily rotten food and kitchen scraps</a:t>
            </a:r>
            <a:endParaRPr sz="1400">
              <a:latin typeface="Raleway Light"/>
              <a:ea typeface="Raleway Light"/>
              <a:cs typeface="Raleway Light"/>
              <a:sym typeface="Raleway Light"/>
            </a:endParaRPr>
          </a:p>
          <a:p>
            <a:pPr indent="0" lvl="0" marL="0" rtl="0" algn="l">
              <a:spcBef>
                <a:spcPts val="1000"/>
              </a:spcBef>
              <a:spcAft>
                <a:spcPts val="0"/>
              </a:spcAft>
              <a:buNone/>
            </a:pPr>
            <a:r>
              <a:rPr lang="en" sz="1400">
                <a:latin typeface="Raleway Light"/>
                <a:ea typeface="Raleway Light"/>
                <a:cs typeface="Raleway Light"/>
                <a:sym typeface="Raleway Light"/>
              </a:rPr>
              <a:t>- </a:t>
            </a:r>
            <a:r>
              <a:rPr b="1" lang="en" sz="1400">
                <a:latin typeface="Raleway"/>
                <a:ea typeface="Raleway"/>
                <a:cs typeface="Raleway"/>
                <a:sym typeface="Raleway"/>
              </a:rPr>
              <a:t>Restaurant-based </a:t>
            </a:r>
            <a:r>
              <a:rPr lang="en" sz="1400">
                <a:latin typeface="Raleway Light"/>
                <a:ea typeface="Raleway Light"/>
                <a:cs typeface="Raleway Light"/>
                <a:sym typeface="Raleway Light"/>
              </a:rPr>
              <a:t>(Restaurants, cafes): Primarily rotten food and kitchen scraps</a:t>
            </a:r>
            <a:endParaRPr sz="1400">
              <a:latin typeface="Raleway Light"/>
              <a:ea typeface="Raleway Light"/>
              <a:cs typeface="Raleway Light"/>
              <a:sym typeface="Raleway Light"/>
            </a:endParaRPr>
          </a:p>
          <a:p>
            <a:pPr indent="0" lvl="0" marL="0" rtl="0" algn="l">
              <a:spcBef>
                <a:spcPts val="1000"/>
              </a:spcBef>
              <a:spcAft>
                <a:spcPts val="1000"/>
              </a:spcAft>
              <a:buNone/>
            </a:pPr>
            <a:r>
              <a:rPr lang="en" sz="1400">
                <a:latin typeface="Raleway Light"/>
                <a:ea typeface="Raleway Light"/>
                <a:cs typeface="Raleway Light"/>
                <a:sym typeface="Raleway Light"/>
              </a:rPr>
              <a:t>- </a:t>
            </a:r>
            <a:r>
              <a:rPr b="1" lang="en" sz="1400">
                <a:latin typeface="Raleway"/>
                <a:ea typeface="Raleway"/>
                <a:cs typeface="Raleway"/>
                <a:sym typeface="Raleway"/>
              </a:rPr>
              <a:t>Retail-based </a:t>
            </a:r>
            <a:r>
              <a:rPr lang="en" sz="1400">
                <a:latin typeface="Raleway Light"/>
                <a:ea typeface="Raleway Light"/>
                <a:cs typeface="Raleway Light"/>
                <a:sym typeface="Raleway Light"/>
              </a:rPr>
              <a:t>(Supermarkets, convenience stores): Primarily foods that are still viable for consumption, but near expiration date (which are mostly artibrarily set)</a:t>
            </a:r>
            <a:endParaRPr sz="1400">
              <a:latin typeface="Raleway Light"/>
              <a:ea typeface="Raleway Light"/>
              <a:cs typeface="Raleway Light"/>
              <a:sym typeface="Raleway Light"/>
            </a:endParaRPr>
          </a:p>
        </p:txBody>
      </p:sp>
      <p:sp>
        <p:nvSpPr>
          <p:cNvPr id="115" name="Google Shape;115;p18"/>
          <p:cNvSpPr txBox="1"/>
          <p:nvPr/>
        </p:nvSpPr>
        <p:spPr>
          <a:xfrm>
            <a:off x="2104800" y="611200"/>
            <a:ext cx="49065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Let’s Talk Food Waste</a:t>
            </a:r>
            <a:endParaRPr b="1" sz="3000">
              <a:solidFill>
                <a:schemeClr val="lt2"/>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9" name="Shape 119"/>
        <p:cNvGrpSpPr/>
        <p:nvPr/>
      </p:nvGrpSpPr>
      <p:grpSpPr>
        <a:xfrm>
          <a:off x="0" y="0"/>
          <a:ext cx="0" cy="0"/>
          <a:chOff x="0" y="0"/>
          <a:chExt cx="0" cy="0"/>
        </a:xfrm>
      </p:grpSpPr>
      <p:pic>
        <p:nvPicPr>
          <p:cNvPr id="120" name="Google Shape;120;p19"/>
          <p:cNvPicPr preferRelativeResize="0"/>
          <p:nvPr/>
        </p:nvPicPr>
        <p:blipFill>
          <a:blip r:embed="rId3">
            <a:alphaModFix/>
          </a:blip>
          <a:stretch>
            <a:fillRect/>
          </a:stretch>
        </p:blipFill>
        <p:spPr>
          <a:xfrm>
            <a:off x="794525" y="86525"/>
            <a:ext cx="7513125" cy="5044574"/>
          </a:xfrm>
          <a:prstGeom prst="rect">
            <a:avLst/>
          </a:prstGeom>
          <a:noFill/>
          <a:ln>
            <a:noFill/>
          </a:ln>
        </p:spPr>
      </p:pic>
      <p:pic>
        <p:nvPicPr>
          <p:cNvPr descr="Piece of duct tape sticking a note to the slide" id="121" name="Google Shape;121;p19"/>
          <p:cNvPicPr preferRelativeResize="0"/>
          <p:nvPr/>
        </p:nvPicPr>
        <p:blipFill rotWithShape="1">
          <a:blip r:embed="rId4">
            <a:alphaModFix/>
          </a:blip>
          <a:srcRect b="10011" l="9244" r="2118" t="5926"/>
          <a:stretch/>
        </p:blipFill>
        <p:spPr>
          <a:xfrm rot="154828">
            <a:off x="3536000" y="71101"/>
            <a:ext cx="2072000" cy="736050"/>
          </a:xfrm>
          <a:prstGeom prst="rect">
            <a:avLst/>
          </a:prstGeom>
          <a:noFill/>
          <a:ln>
            <a:noFill/>
          </a:ln>
        </p:spPr>
      </p:pic>
      <p:sp>
        <p:nvSpPr>
          <p:cNvPr id="122" name="Google Shape;122;p19"/>
          <p:cNvSpPr txBox="1"/>
          <p:nvPr>
            <p:ph idx="4294967295" type="body"/>
          </p:nvPr>
        </p:nvSpPr>
        <p:spPr>
          <a:xfrm>
            <a:off x="1565850" y="1225075"/>
            <a:ext cx="6323100" cy="3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Raleway"/>
                <a:ea typeface="Raleway"/>
                <a:cs typeface="Raleway"/>
                <a:sym typeface="Raleway"/>
              </a:rPr>
              <a:t>Commonly Employed Solutions </a:t>
            </a:r>
            <a:r>
              <a:rPr b="1" lang="en" sz="1400">
                <a:solidFill>
                  <a:schemeClr val="dk1"/>
                </a:solidFill>
                <a:latin typeface="Raleway"/>
                <a:ea typeface="Raleway"/>
                <a:cs typeface="Raleway"/>
                <a:sym typeface="Raleway"/>
              </a:rPr>
              <a:t>of Food Waste:</a:t>
            </a:r>
            <a:br>
              <a:rPr lang="en" sz="1400">
                <a:latin typeface="Raleway"/>
                <a:ea typeface="Raleway"/>
                <a:cs typeface="Raleway"/>
                <a:sym typeface="Raleway"/>
              </a:rPr>
            </a:br>
            <a:r>
              <a:rPr lang="en" sz="1400">
                <a:latin typeface="Raleway Light"/>
                <a:ea typeface="Raleway Light"/>
                <a:cs typeface="Raleway Light"/>
                <a:sym typeface="Raleway Light"/>
              </a:rPr>
              <a:t>- </a:t>
            </a:r>
            <a:r>
              <a:rPr b="1" lang="en" sz="1400">
                <a:latin typeface="Raleway"/>
                <a:ea typeface="Raleway"/>
                <a:cs typeface="Raleway"/>
                <a:sym typeface="Raleway"/>
              </a:rPr>
              <a:t>Composting </a:t>
            </a:r>
            <a:r>
              <a:rPr lang="en" sz="1400">
                <a:latin typeface="Raleway Light"/>
                <a:ea typeface="Raleway Light"/>
                <a:cs typeface="Raleway Light"/>
                <a:sym typeface="Raleway Light"/>
              </a:rPr>
              <a:t>to create fertilizer (On-site and/or mass composting via composting centers)</a:t>
            </a:r>
            <a:endParaRPr sz="1400">
              <a:latin typeface="Raleway Light"/>
              <a:ea typeface="Raleway Light"/>
              <a:cs typeface="Raleway Light"/>
              <a:sym typeface="Raleway Light"/>
            </a:endParaRPr>
          </a:p>
          <a:p>
            <a:pPr indent="0" lvl="0" marL="0" rtl="0" algn="l">
              <a:spcBef>
                <a:spcPts val="1000"/>
              </a:spcBef>
              <a:spcAft>
                <a:spcPts val="0"/>
              </a:spcAft>
              <a:buNone/>
            </a:pPr>
            <a:r>
              <a:rPr lang="en" sz="1400">
                <a:latin typeface="Raleway Light"/>
                <a:ea typeface="Raleway Light"/>
                <a:cs typeface="Raleway Light"/>
                <a:sym typeface="Raleway Light"/>
              </a:rPr>
              <a:t>- </a:t>
            </a:r>
            <a:r>
              <a:rPr b="1" lang="en" sz="1400">
                <a:latin typeface="Raleway"/>
                <a:ea typeface="Raleway"/>
                <a:cs typeface="Raleway"/>
                <a:sym typeface="Raleway"/>
              </a:rPr>
              <a:t>Anaerobic digestion</a:t>
            </a:r>
            <a:r>
              <a:rPr lang="en" sz="1400">
                <a:latin typeface="Raleway Light"/>
                <a:ea typeface="Raleway Light"/>
                <a:cs typeface="Raleway Light"/>
                <a:sym typeface="Raleway Light"/>
              </a:rPr>
              <a:t>, which uses microorganisms to break down biodegradable material as opposed to dumping in landfills</a:t>
            </a:r>
            <a:endParaRPr sz="1400">
              <a:latin typeface="Raleway Light"/>
              <a:ea typeface="Raleway Light"/>
              <a:cs typeface="Raleway Light"/>
              <a:sym typeface="Raleway Light"/>
            </a:endParaRPr>
          </a:p>
          <a:p>
            <a:pPr indent="0" lvl="0" marL="0" rtl="0" algn="l">
              <a:spcBef>
                <a:spcPts val="1000"/>
              </a:spcBef>
              <a:spcAft>
                <a:spcPts val="0"/>
              </a:spcAft>
              <a:buNone/>
            </a:pPr>
            <a:r>
              <a:rPr lang="en" sz="1400">
                <a:latin typeface="Raleway Light"/>
                <a:ea typeface="Raleway Light"/>
                <a:cs typeface="Raleway Light"/>
                <a:sym typeface="Raleway Light"/>
              </a:rPr>
              <a:t>- Using the food waste to </a:t>
            </a:r>
            <a:r>
              <a:rPr b="1" lang="en" sz="1400">
                <a:latin typeface="Raleway"/>
                <a:ea typeface="Raleway"/>
                <a:cs typeface="Raleway"/>
                <a:sym typeface="Raleway"/>
              </a:rPr>
              <a:t>create animal feed</a:t>
            </a:r>
            <a:endParaRPr b="1" sz="1400">
              <a:latin typeface="Raleway"/>
              <a:ea typeface="Raleway"/>
              <a:cs typeface="Raleway"/>
              <a:sym typeface="Raleway"/>
            </a:endParaRPr>
          </a:p>
          <a:p>
            <a:pPr indent="0" lvl="0" marL="0" rtl="0" algn="l">
              <a:spcBef>
                <a:spcPts val="1000"/>
              </a:spcBef>
              <a:spcAft>
                <a:spcPts val="0"/>
              </a:spcAft>
              <a:buNone/>
            </a:pPr>
            <a:r>
              <a:rPr lang="en" sz="1400">
                <a:latin typeface="Raleway Light"/>
                <a:ea typeface="Raleway Light"/>
                <a:cs typeface="Raleway Light"/>
                <a:sym typeface="Raleway Light"/>
              </a:rPr>
              <a:t>- Recycling the food waste to use in creation of </a:t>
            </a:r>
            <a:r>
              <a:rPr b="1" lang="en" sz="1400">
                <a:latin typeface="Raleway"/>
                <a:ea typeface="Raleway"/>
                <a:cs typeface="Raleway"/>
                <a:sym typeface="Raleway"/>
              </a:rPr>
              <a:t>bio-fuels</a:t>
            </a:r>
            <a:endParaRPr b="1" sz="1400">
              <a:latin typeface="Raleway"/>
              <a:ea typeface="Raleway"/>
              <a:cs typeface="Raleway"/>
              <a:sym typeface="Raleway"/>
            </a:endParaRPr>
          </a:p>
          <a:p>
            <a:pPr indent="0" lvl="0" marL="0" rtl="0" algn="l">
              <a:spcBef>
                <a:spcPts val="1000"/>
              </a:spcBef>
              <a:spcAft>
                <a:spcPts val="0"/>
              </a:spcAft>
              <a:buNone/>
            </a:pPr>
            <a:r>
              <a:rPr lang="en" sz="1400">
                <a:latin typeface="Raleway Light"/>
                <a:ea typeface="Raleway Light"/>
                <a:cs typeface="Raleway Light"/>
                <a:sym typeface="Raleway Light"/>
              </a:rPr>
              <a:t>- </a:t>
            </a:r>
            <a:r>
              <a:rPr b="1" lang="en" sz="1400">
                <a:latin typeface="Raleway"/>
                <a:ea typeface="Raleway"/>
                <a:cs typeface="Raleway"/>
                <a:sym typeface="Raleway"/>
              </a:rPr>
              <a:t>Selling still-viable food</a:t>
            </a:r>
            <a:r>
              <a:rPr lang="en" sz="1400">
                <a:latin typeface="Raleway Light"/>
                <a:ea typeface="Raleway Light"/>
                <a:cs typeface="Raleway Light"/>
                <a:sym typeface="Raleway Light"/>
              </a:rPr>
              <a:t> (fruits, vegetables, canned goods) to lower income people at a heavily discounted price or </a:t>
            </a:r>
            <a:r>
              <a:rPr b="1" lang="en" sz="1400">
                <a:latin typeface="Raleway"/>
                <a:ea typeface="Raleway"/>
                <a:cs typeface="Raleway"/>
                <a:sym typeface="Raleway"/>
              </a:rPr>
              <a:t>giving it away to homeless</a:t>
            </a:r>
            <a:endParaRPr b="1" sz="1400">
              <a:latin typeface="Raleway"/>
              <a:ea typeface="Raleway"/>
              <a:cs typeface="Raleway"/>
              <a:sym typeface="Raleway"/>
            </a:endParaRPr>
          </a:p>
          <a:p>
            <a:pPr indent="0" lvl="0" marL="0" rtl="0" algn="l">
              <a:spcBef>
                <a:spcPts val="1000"/>
              </a:spcBef>
              <a:spcAft>
                <a:spcPts val="1000"/>
              </a:spcAft>
              <a:buNone/>
            </a:pPr>
            <a:r>
              <a:rPr lang="en" sz="1400">
                <a:latin typeface="Raleway Light"/>
                <a:ea typeface="Raleway Light"/>
                <a:cs typeface="Raleway Light"/>
                <a:sym typeface="Raleway Light"/>
              </a:rPr>
              <a:t>- </a:t>
            </a:r>
            <a:r>
              <a:rPr b="1" lang="en" sz="1400">
                <a:latin typeface="Raleway"/>
                <a:ea typeface="Raleway"/>
                <a:cs typeface="Raleway"/>
                <a:sym typeface="Raleway"/>
              </a:rPr>
              <a:t>Selling cooked/prepared food</a:t>
            </a:r>
            <a:r>
              <a:rPr lang="en" sz="1400">
                <a:latin typeface="Raleway Light"/>
                <a:ea typeface="Raleway Light"/>
                <a:cs typeface="Raleway Light"/>
                <a:sym typeface="Raleway Light"/>
              </a:rPr>
              <a:t> made from no-cost, still-viable food waste at low-cost</a:t>
            </a:r>
            <a:endParaRPr sz="1400">
              <a:latin typeface="Raleway Light"/>
              <a:ea typeface="Raleway Light"/>
              <a:cs typeface="Raleway Light"/>
              <a:sym typeface="Raleway Light"/>
            </a:endParaRPr>
          </a:p>
        </p:txBody>
      </p:sp>
      <p:sp>
        <p:nvSpPr>
          <p:cNvPr id="123" name="Google Shape;123;p19"/>
          <p:cNvSpPr txBox="1"/>
          <p:nvPr/>
        </p:nvSpPr>
        <p:spPr>
          <a:xfrm>
            <a:off x="2104800" y="611200"/>
            <a:ext cx="49065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Food Waste Solutions</a:t>
            </a:r>
            <a:endParaRPr b="1" sz="3000">
              <a:solidFill>
                <a:schemeClr val="lt2"/>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All-In-One Solution:</a:t>
            </a:r>
            <a:endParaRPr/>
          </a:p>
          <a:p>
            <a:pPr indent="0" lvl="0" marL="0" rtl="0" algn="l">
              <a:spcBef>
                <a:spcPts val="0"/>
              </a:spcBef>
              <a:spcAft>
                <a:spcPts val="0"/>
              </a:spcAft>
              <a:buNone/>
            </a:pPr>
            <a:r>
              <a:rPr lang="en">
                <a:solidFill>
                  <a:schemeClr val="accent5"/>
                </a:solidFill>
              </a:rPr>
              <a:t>Food Waste Management Centers</a:t>
            </a:r>
            <a:endParaRPr>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At present, the US is not doing nearly enough to manage food waste. </a:t>
            </a:r>
            <a:endParaRPr b="0" sz="2400">
              <a:solidFill>
                <a:schemeClr val="dk2"/>
              </a:solidFill>
            </a:endParaRPr>
          </a:p>
          <a:p>
            <a:pPr indent="0" lvl="0" marL="0" rtl="0" algn="l">
              <a:spcBef>
                <a:spcPts val="0"/>
              </a:spcBef>
              <a:spcAft>
                <a:spcPts val="0"/>
              </a:spcAft>
              <a:buNone/>
            </a:pPr>
            <a:r>
              <a:t/>
            </a:r>
            <a:endParaRPr b="0" sz="2400">
              <a:solidFill>
                <a:schemeClr val="dk2"/>
              </a:solidFill>
            </a:endParaRPr>
          </a:p>
          <a:p>
            <a:pPr indent="0" lvl="0" marL="0" rtl="0" algn="l">
              <a:spcBef>
                <a:spcPts val="0"/>
              </a:spcBef>
              <a:spcAft>
                <a:spcPts val="0"/>
              </a:spcAft>
              <a:buNone/>
            </a:pPr>
            <a:r>
              <a:rPr b="0" lang="en" sz="2400">
                <a:solidFill>
                  <a:schemeClr val="dk2"/>
                </a:solidFill>
              </a:rPr>
              <a:t>The optimal solution would be for individuals and companies to self-regulate their own waste, but this is a slow process that requires education and a cultural shift to more conscientious waste management practices.</a:t>
            </a:r>
            <a:endParaRPr b="0" sz="2400">
              <a:solidFill>
                <a:schemeClr val="dk2"/>
              </a:solidFill>
            </a:endParaRPr>
          </a:p>
        </p:txBody>
      </p:sp>
      <p:pic>
        <p:nvPicPr>
          <p:cNvPr id="134" name="Google Shape;134;p21"/>
          <p:cNvPicPr preferRelativeResize="0"/>
          <p:nvPr/>
        </p:nvPicPr>
        <p:blipFill>
          <a:blip r:embed="rId3">
            <a:alphaModFix/>
          </a:blip>
          <a:stretch>
            <a:fillRect/>
          </a:stretch>
        </p:blipFill>
        <p:spPr>
          <a:xfrm>
            <a:off x="4572000" y="0"/>
            <a:ext cx="4571999" cy="3042922"/>
          </a:xfrm>
          <a:prstGeom prst="rect">
            <a:avLst/>
          </a:prstGeom>
          <a:noFill/>
          <a:ln>
            <a:noFill/>
          </a:ln>
        </p:spPr>
      </p:pic>
      <p:grpSp>
        <p:nvGrpSpPr>
          <p:cNvPr id="135" name="Google Shape;135;p21"/>
          <p:cNvGrpSpPr/>
          <p:nvPr/>
        </p:nvGrpSpPr>
        <p:grpSpPr>
          <a:xfrm>
            <a:off x="4948477" y="3149277"/>
            <a:ext cx="4045176" cy="1851812"/>
            <a:chOff x="6803275" y="395363"/>
            <a:chExt cx="2212050" cy="2537076"/>
          </a:xfrm>
        </p:grpSpPr>
        <p:pic>
          <p:nvPicPr>
            <p:cNvPr id="136" name="Google Shape;136;p2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37" name="Google Shape;137;p21"/>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38" name="Google Shape;138;p2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Don’t wait till the end of the presentation to give the bottom line.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Revea your product or idea (in this case a translation app) up front.</a:t>
              </a:r>
              <a:endParaRPr b="1" sz="1200">
                <a:solidFill>
                  <a:schemeClr val="dk1"/>
                </a:solidFill>
                <a:latin typeface="Raleway"/>
                <a:ea typeface="Raleway"/>
                <a:cs typeface="Raleway"/>
                <a:sym typeface="Raleway"/>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